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4"/>
  </p:notesMasterIdLst>
  <p:handoutMasterIdLst>
    <p:handoutMasterId r:id="rId205"/>
  </p:handoutMasterIdLst>
  <p:sldIdLst>
    <p:sldId id="316" r:id="rId5"/>
    <p:sldId id="404" r:id="rId6"/>
    <p:sldId id="422" r:id="rId7"/>
    <p:sldId id="408" r:id="rId8"/>
    <p:sldId id="603" r:id="rId9"/>
    <p:sldId id="604" r:id="rId10"/>
    <p:sldId id="407" r:id="rId11"/>
    <p:sldId id="410" r:id="rId12"/>
    <p:sldId id="586" r:id="rId13"/>
    <p:sldId id="411" r:id="rId14"/>
    <p:sldId id="602" r:id="rId15"/>
    <p:sldId id="412" r:id="rId16"/>
    <p:sldId id="405" r:id="rId17"/>
    <p:sldId id="599" r:id="rId18"/>
    <p:sldId id="420" r:id="rId19"/>
    <p:sldId id="600" r:id="rId20"/>
    <p:sldId id="601" r:id="rId21"/>
    <p:sldId id="592" r:id="rId22"/>
    <p:sldId id="414" r:id="rId23"/>
    <p:sldId id="415" r:id="rId24"/>
    <p:sldId id="416" r:id="rId25"/>
    <p:sldId id="468" r:id="rId26"/>
    <p:sldId id="469" r:id="rId27"/>
    <p:sldId id="470" r:id="rId28"/>
    <p:sldId id="593" r:id="rId29"/>
    <p:sldId id="594" r:id="rId30"/>
    <p:sldId id="595" r:id="rId31"/>
    <p:sldId id="596" r:id="rId32"/>
    <p:sldId id="597" r:id="rId33"/>
    <p:sldId id="598" r:id="rId34"/>
    <p:sldId id="471" r:id="rId35"/>
    <p:sldId id="472" r:id="rId36"/>
    <p:sldId id="473" r:id="rId37"/>
    <p:sldId id="474" r:id="rId38"/>
    <p:sldId id="475" r:id="rId39"/>
    <p:sldId id="476" r:id="rId40"/>
    <p:sldId id="477" r:id="rId41"/>
    <p:sldId id="478" r:id="rId42"/>
    <p:sldId id="480" r:id="rId43"/>
    <p:sldId id="607" r:id="rId44"/>
    <p:sldId id="608" r:id="rId45"/>
    <p:sldId id="609" r:id="rId46"/>
    <p:sldId id="481" r:id="rId47"/>
    <p:sldId id="482" r:id="rId48"/>
    <p:sldId id="605" r:id="rId49"/>
    <p:sldId id="606" r:id="rId50"/>
    <p:sldId id="479" r:id="rId51"/>
    <p:sldId id="485" r:id="rId52"/>
    <p:sldId id="486" r:id="rId53"/>
    <p:sldId id="487" r:id="rId54"/>
    <p:sldId id="488" r:id="rId55"/>
    <p:sldId id="489" r:id="rId56"/>
    <p:sldId id="490" r:id="rId57"/>
    <p:sldId id="491" r:id="rId58"/>
    <p:sldId id="492" r:id="rId59"/>
    <p:sldId id="417" r:id="rId60"/>
    <p:sldId id="483" r:id="rId61"/>
    <p:sldId id="418" r:id="rId62"/>
    <p:sldId id="484" r:id="rId63"/>
    <p:sldId id="419" r:id="rId64"/>
    <p:sldId id="409" r:id="rId65"/>
    <p:sldId id="582" r:id="rId66"/>
    <p:sldId id="583" r:id="rId67"/>
    <p:sldId id="584" r:id="rId68"/>
    <p:sldId id="413" r:id="rId69"/>
    <p:sldId id="421" r:id="rId70"/>
    <p:sldId id="467" r:id="rId71"/>
    <p:sldId id="466" r:id="rId72"/>
    <p:sldId id="585" r:id="rId73"/>
    <p:sldId id="587" r:id="rId74"/>
    <p:sldId id="588" r:id="rId75"/>
    <p:sldId id="589" r:id="rId76"/>
    <p:sldId id="590" r:id="rId77"/>
    <p:sldId id="406" r:id="rId78"/>
    <p:sldId id="423" r:id="rId79"/>
    <p:sldId id="424" r:id="rId80"/>
    <p:sldId id="425" r:id="rId81"/>
    <p:sldId id="426" r:id="rId82"/>
    <p:sldId id="427" r:id="rId83"/>
    <p:sldId id="428" r:id="rId84"/>
    <p:sldId id="429" r:id="rId85"/>
    <p:sldId id="434" r:id="rId86"/>
    <p:sldId id="435" r:id="rId87"/>
    <p:sldId id="432" r:id="rId88"/>
    <p:sldId id="436" r:id="rId89"/>
    <p:sldId id="437" r:id="rId90"/>
    <p:sldId id="438" r:id="rId91"/>
    <p:sldId id="439" r:id="rId92"/>
    <p:sldId id="440" r:id="rId93"/>
    <p:sldId id="441" r:id="rId94"/>
    <p:sldId id="442" r:id="rId95"/>
    <p:sldId id="443" r:id="rId96"/>
    <p:sldId id="444" r:id="rId97"/>
    <p:sldId id="445" r:id="rId98"/>
    <p:sldId id="446" r:id="rId99"/>
    <p:sldId id="461" r:id="rId100"/>
    <p:sldId id="453" r:id="rId101"/>
    <p:sldId id="447" r:id="rId102"/>
    <p:sldId id="448" r:id="rId103"/>
    <p:sldId id="449" r:id="rId104"/>
    <p:sldId id="450" r:id="rId105"/>
    <p:sldId id="451" r:id="rId106"/>
    <p:sldId id="591" r:id="rId107"/>
    <p:sldId id="452" r:id="rId108"/>
    <p:sldId id="433" r:id="rId109"/>
    <p:sldId id="455" r:id="rId110"/>
    <p:sldId id="430" r:id="rId111"/>
    <p:sldId id="457" r:id="rId112"/>
    <p:sldId id="458" r:id="rId113"/>
    <p:sldId id="459" r:id="rId114"/>
    <p:sldId id="460" r:id="rId115"/>
    <p:sldId id="462" r:id="rId116"/>
    <p:sldId id="464" r:id="rId117"/>
    <p:sldId id="463" r:id="rId118"/>
    <p:sldId id="465" r:id="rId119"/>
    <p:sldId id="493" r:id="rId120"/>
    <p:sldId id="494" r:id="rId121"/>
    <p:sldId id="495" r:id="rId122"/>
    <p:sldId id="496" r:id="rId123"/>
    <p:sldId id="497" r:id="rId124"/>
    <p:sldId id="498" r:id="rId125"/>
    <p:sldId id="499" r:id="rId126"/>
    <p:sldId id="500" r:id="rId127"/>
    <p:sldId id="501" r:id="rId128"/>
    <p:sldId id="502" r:id="rId129"/>
    <p:sldId id="503" r:id="rId130"/>
    <p:sldId id="504" r:id="rId131"/>
    <p:sldId id="506" r:id="rId132"/>
    <p:sldId id="507" r:id="rId133"/>
    <p:sldId id="508" r:id="rId134"/>
    <p:sldId id="509" r:id="rId135"/>
    <p:sldId id="510" r:id="rId136"/>
    <p:sldId id="511" r:id="rId137"/>
    <p:sldId id="512" r:id="rId138"/>
    <p:sldId id="513" r:id="rId139"/>
    <p:sldId id="514" r:id="rId140"/>
    <p:sldId id="515" r:id="rId141"/>
    <p:sldId id="516" r:id="rId142"/>
    <p:sldId id="517" r:id="rId143"/>
    <p:sldId id="505" r:id="rId144"/>
    <p:sldId id="566" r:id="rId145"/>
    <p:sldId id="567" r:id="rId146"/>
    <p:sldId id="568" r:id="rId147"/>
    <p:sldId id="569" r:id="rId148"/>
    <p:sldId id="557" r:id="rId149"/>
    <p:sldId id="537" r:id="rId150"/>
    <p:sldId id="538" r:id="rId151"/>
    <p:sldId id="539" r:id="rId152"/>
    <p:sldId id="540" r:id="rId153"/>
    <p:sldId id="541" r:id="rId154"/>
    <p:sldId id="542" r:id="rId155"/>
    <p:sldId id="546" r:id="rId156"/>
    <p:sldId id="547" r:id="rId157"/>
    <p:sldId id="548" r:id="rId158"/>
    <p:sldId id="549" r:id="rId159"/>
    <p:sldId id="550" r:id="rId160"/>
    <p:sldId id="551" r:id="rId161"/>
    <p:sldId id="577" r:id="rId162"/>
    <p:sldId id="578" r:id="rId163"/>
    <p:sldId id="579" r:id="rId164"/>
    <p:sldId id="580" r:id="rId165"/>
    <p:sldId id="552" r:id="rId166"/>
    <p:sldId id="525" r:id="rId167"/>
    <p:sldId id="528" r:id="rId168"/>
    <p:sldId id="570" r:id="rId169"/>
    <p:sldId id="581" r:id="rId170"/>
    <p:sldId id="531" r:id="rId171"/>
    <p:sldId id="532" r:id="rId172"/>
    <p:sldId id="533" r:id="rId173"/>
    <p:sldId id="534" r:id="rId174"/>
    <p:sldId id="535" r:id="rId175"/>
    <p:sldId id="536" r:id="rId176"/>
    <p:sldId id="543" r:id="rId177"/>
    <p:sldId id="544" r:id="rId178"/>
    <p:sldId id="545" r:id="rId179"/>
    <p:sldId id="555" r:id="rId180"/>
    <p:sldId id="556" r:id="rId181"/>
    <p:sldId id="558" r:id="rId182"/>
    <p:sldId id="559" r:id="rId183"/>
    <p:sldId id="560" r:id="rId184"/>
    <p:sldId id="561" r:id="rId185"/>
    <p:sldId id="562" r:id="rId186"/>
    <p:sldId id="563" r:id="rId187"/>
    <p:sldId id="553" r:id="rId188"/>
    <p:sldId id="554" r:id="rId189"/>
    <p:sldId id="526" r:id="rId190"/>
    <p:sldId id="519" r:id="rId191"/>
    <p:sldId id="520" r:id="rId192"/>
    <p:sldId id="521" r:id="rId193"/>
    <p:sldId id="564" r:id="rId194"/>
    <p:sldId id="565" r:id="rId195"/>
    <p:sldId id="573" r:id="rId196"/>
    <p:sldId id="574" r:id="rId197"/>
    <p:sldId id="575" r:id="rId198"/>
    <p:sldId id="571" r:id="rId199"/>
    <p:sldId id="572" r:id="rId200"/>
    <p:sldId id="576" r:id="rId201"/>
    <p:sldId id="339" r:id="rId202"/>
    <p:sldId id="364" r:id="rId203"/>
  </p:sldIdLst>
  <p:sldSz cx="9144000" cy="6858000" type="screen4x3"/>
  <p:notesSz cx="6858000" cy="9144000"/>
  <p:custDataLst>
    <p:tags r:id="rId2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6" d="100"/>
          <a:sy n="86" d="100"/>
        </p:scale>
        <p:origin x="1382" y="5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1"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tags" Target="tags/tag1.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viewProps" Target="viewProps.xml"/><Relationship Id="rId190" Type="http://schemas.openxmlformats.org/officeDocument/2006/relationships/slide" Target="slides/slide186.xml"/><Relationship Id="rId204"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2021-08-31</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8/31/2021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74</a:t>
            </a:fld>
            <a:endParaRPr lang="en-US"/>
          </a:p>
        </p:txBody>
      </p:sp>
    </p:spTree>
    <p:extLst>
      <p:ext uri="{BB962C8B-B14F-4D97-AF65-F5344CB8AC3E}">
        <p14:creationId xmlns:p14="http://schemas.microsoft.com/office/powerpoint/2010/main" val="379349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95</a:t>
            </a:fld>
            <a:endParaRPr lang="en-US"/>
          </a:p>
        </p:txBody>
      </p:sp>
    </p:spTree>
    <p:extLst>
      <p:ext uri="{BB962C8B-B14F-4D97-AF65-F5344CB8AC3E}">
        <p14:creationId xmlns:p14="http://schemas.microsoft.com/office/powerpoint/2010/main" val="1958400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hyperlink" Target="https://devcenter.heroku.com/articles/deploying-executable-jar-files#using-the-heroku-deploy-cli-plugin"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hyperlink" Target="https://howtodoinjava.com/design-patterns/behavioral/observer-design-pattern/"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hyperlink" Target="https://howtodoinjava.com/rxjava/rxjava-tutorial/" TargetMode="Externa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hyperlink" Target="https://kotlinlang.org/docs/reference/delegated-properties.html" TargetMode="External"/><Relationship Id="rId2" Type="http://schemas.openxmlformats.org/officeDocument/2006/relationships/hyperlink" Target="https://kotlinlang.org/docs/reference/type-safe-builders.html" TargetMode="External"/><Relationship Id="rId1" Type="http://schemas.openxmlformats.org/officeDocument/2006/relationships/slideLayout" Target="../slideLayouts/slideLayout3.xml"/><Relationship Id="rId4" Type="http://schemas.openxmlformats.org/officeDocument/2006/relationships/hyperlink" Target="https://kotlinlang.org/docs/reference/coroutines.html"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repo.spring.io/release/org/springframework/boot/spring-boot-cli/1.4.3.RELEASE/spring-boot-cli-1.4.3.RELEASE-bin.zip"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repo.spring.io/release/org/springframework/boot/spring-boot-cli/2.0.4.RELEASE/spring-boot-cli-2.0.4.RELEASE-bin.tar.gz" TargetMode="External"/><Relationship Id="rId2" Type="http://schemas.openxmlformats.org/officeDocument/2006/relationships/hyperlink" Target="https://repo.spring.io/release/org/springframework/boot/spring-boot-cli/2.0.4.RELEASE/spring-boot-cli-2.0.4.RELEASE-bin.zip"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hyperlink" Target="https://cli.run.pivotal.io/stable?release=windows64&amp;source=github"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Spring Boot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SpringBoot</a:t>
            </a:r>
            <a:r>
              <a:rPr lang="en-IN" b="0" dirty="0"/>
              <a:t> = a Sub-Project of </a:t>
            </a:r>
            <a:r>
              <a:rPr lang="en-IN" b="0" dirty="0" err="1"/>
              <a:t>SpringFramework</a:t>
            </a:r>
            <a:endParaRPr lang="en-IN" dirty="0"/>
          </a:p>
        </p:txBody>
      </p:sp>
      <p:pic>
        <p:nvPicPr>
          <p:cNvPr id="5" name="Picture 4"/>
          <p:cNvPicPr>
            <a:picLocks noChangeAspect="1"/>
          </p:cNvPicPr>
          <p:nvPr/>
        </p:nvPicPr>
        <p:blipFill>
          <a:blip r:embed="rId2"/>
          <a:stretch>
            <a:fillRect/>
          </a:stretch>
        </p:blipFill>
        <p:spPr>
          <a:xfrm>
            <a:off x="2578076" y="1371600"/>
            <a:ext cx="3999000" cy="4869401"/>
          </a:xfrm>
          <a:prstGeom prst="rect">
            <a:avLst/>
          </a:prstGeom>
        </p:spPr>
      </p:pic>
    </p:spTree>
    <p:extLst>
      <p:ext uri="{BB962C8B-B14F-4D97-AF65-F5344CB8AC3E}">
        <p14:creationId xmlns:p14="http://schemas.microsoft.com/office/powerpoint/2010/main" val="380824882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7" t="10001" r="20833" b="17407"/>
          <a:stretch/>
        </p:blipFill>
        <p:spPr>
          <a:xfrm>
            <a:off x="0" y="990599"/>
            <a:ext cx="9067800" cy="4936914"/>
          </a:xfrm>
          <a:prstGeom prst="rect">
            <a:avLst/>
          </a:prstGeom>
        </p:spPr>
      </p:pic>
    </p:spTree>
    <p:extLst>
      <p:ext uri="{BB962C8B-B14F-4D97-AF65-F5344CB8AC3E}">
        <p14:creationId xmlns:p14="http://schemas.microsoft.com/office/powerpoint/2010/main" val="31868818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7" t="8519" r="20833" b="17407"/>
          <a:stretch/>
        </p:blipFill>
        <p:spPr>
          <a:xfrm>
            <a:off x="228600" y="990599"/>
            <a:ext cx="8610600" cy="4783667"/>
          </a:xfrm>
          <a:prstGeom prst="rect">
            <a:avLst/>
          </a:prstGeom>
        </p:spPr>
      </p:pic>
    </p:spTree>
    <p:extLst>
      <p:ext uri="{BB962C8B-B14F-4D97-AF65-F5344CB8AC3E}">
        <p14:creationId xmlns:p14="http://schemas.microsoft.com/office/powerpoint/2010/main" val="30775216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001" r="20833" b="17407"/>
          <a:stretch/>
        </p:blipFill>
        <p:spPr>
          <a:xfrm>
            <a:off x="0" y="1371600"/>
            <a:ext cx="9011816" cy="4648200"/>
          </a:xfrm>
          <a:prstGeom prst="rect">
            <a:avLst/>
          </a:prstGeom>
        </p:spPr>
      </p:pic>
    </p:spTree>
    <p:extLst>
      <p:ext uri="{BB962C8B-B14F-4D97-AF65-F5344CB8AC3E}">
        <p14:creationId xmlns:p14="http://schemas.microsoft.com/office/powerpoint/2010/main" val="40563852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0"/>
            <a:ext cx="9144000" cy="5238750"/>
          </a:xfrm>
          <a:prstGeom prst="rect">
            <a:avLst/>
          </a:prstGeom>
        </p:spPr>
      </p:pic>
    </p:spTree>
    <p:extLst>
      <p:ext uri="{BB962C8B-B14F-4D97-AF65-F5344CB8AC3E}">
        <p14:creationId xmlns:p14="http://schemas.microsoft.com/office/powerpoint/2010/main" val="17056171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IN" dirty="0" err="1"/>
              <a:t>heroku</a:t>
            </a:r>
            <a:r>
              <a:rPr lang="en-IN" dirty="0"/>
              <a:t> </a:t>
            </a:r>
            <a:r>
              <a:rPr lang="en-IN" dirty="0" err="1"/>
              <a:t>addons:create</a:t>
            </a:r>
            <a:r>
              <a:rPr lang="en-IN" dirty="0"/>
              <a:t> </a:t>
            </a:r>
            <a:r>
              <a:rPr lang="en-IN" dirty="0" err="1"/>
              <a:t>heroku-postgresql:hobby-dev</a:t>
            </a:r>
            <a:endParaRPr lang="en-IN" dirty="0"/>
          </a:p>
          <a:p>
            <a:r>
              <a:rPr lang="en-IN" dirty="0" err="1"/>
              <a:t>heroku</a:t>
            </a:r>
            <a:r>
              <a:rPr lang="en-IN" dirty="0"/>
              <a:t> </a:t>
            </a:r>
            <a:r>
              <a:rPr lang="en-IN" dirty="0" err="1"/>
              <a:t>plugins:install</a:t>
            </a:r>
            <a:r>
              <a:rPr lang="en-IN" dirty="0"/>
              <a:t> </a:t>
            </a:r>
            <a:r>
              <a:rPr lang="en-IN" dirty="0" err="1"/>
              <a:t>heroku</a:t>
            </a:r>
            <a:r>
              <a:rPr lang="en-IN" dirty="0"/>
              <a:t>-cli-deploy</a:t>
            </a:r>
          </a:p>
          <a:p>
            <a:r>
              <a:rPr lang="en-IN" dirty="0" err="1"/>
              <a:t>heroku</a:t>
            </a:r>
            <a:r>
              <a:rPr lang="en-IN" dirty="0"/>
              <a:t> create --no-remote</a:t>
            </a:r>
          </a:p>
          <a:p>
            <a:r>
              <a:rPr lang="en-US" dirty="0" err="1"/>
              <a:t>heroku</a:t>
            </a:r>
            <a:r>
              <a:rPr lang="en-US" dirty="0"/>
              <a:t> </a:t>
            </a:r>
            <a:r>
              <a:rPr lang="en-US" dirty="0" err="1"/>
              <a:t>deploy:jar</a:t>
            </a:r>
            <a:r>
              <a:rPr lang="en-US" dirty="0"/>
              <a:t> target/my-app.jar --app sushi</a:t>
            </a:r>
            <a:endParaRPr lang="en-IN" dirty="0"/>
          </a:p>
        </p:txBody>
      </p:sp>
      <p:sp>
        <p:nvSpPr>
          <p:cNvPr id="3" name="Title 2"/>
          <p:cNvSpPr>
            <a:spLocks noGrp="1"/>
          </p:cNvSpPr>
          <p:nvPr>
            <p:ph type="title"/>
          </p:nvPr>
        </p:nvSpPr>
        <p:spPr/>
        <p:txBody>
          <a:bodyPr/>
          <a:lstStyle/>
          <a:p>
            <a:r>
              <a:rPr lang="en-US" dirty="0">
                <a:hlinkClick r:id="rId2"/>
              </a:rPr>
              <a:t>Using the </a:t>
            </a:r>
            <a:r>
              <a:rPr lang="en-US" dirty="0" err="1">
                <a:hlinkClick r:id="rId2"/>
              </a:rPr>
              <a:t>Heroku</a:t>
            </a:r>
            <a:r>
              <a:rPr lang="en-US" dirty="0">
                <a:hlinkClick r:id="rId2"/>
              </a:rPr>
              <a:t> Deploy CLI plugin</a:t>
            </a:r>
            <a:br>
              <a:rPr lang="en-US" dirty="0"/>
            </a:br>
            <a:endParaRPr lang="en-IN" dirty="0"/>
          </a:p>
        </p:txBody>
      </p:sp>
    </p:spTree>
    <p:extLst>
      <p:ext uri="{BB962C8B-B14F-4D97-AF65-F5344CB8AC3E}">
        <p14:creationId xmlns:p14="http://schemas.microsoft.com/office/powerpoint/2010/main" val="21238275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Date and Time</a:t>
            </a:r>
            <a:r>
              <a:rPr lang="en-US" dirty="0"/>
              <a:t>: Millisecond precision and easily sort able.</a:t>
            </a:r>
          </a:p>
          <a:p>
            <a:pPr fontAlgn="base"/>
            <a:r>
              <a:rPr lang="en-US" b="1" dirty="0"/>
              <a:t>Log Level:</a:t>
            </a:r>
            <a:r>
              <a:rPr lang="en-US" dirty="0"/>
              <a:t> ERROR, WARN, INFO, DEBUG or TRACE.</a:t>
            </a:r>
          </a:p>
          <a:p>
            <a:pPr fontAlgn="base"/>
            <a:r>
              <a:rPr lang="en-US" b="1" dirty="0"/>
              <a:t>Process ID.</a:t>
            </a:r>
            <a:endParaRPr lang="en-US" dirty="0"/>
          </a:p>
          <a:p>
            <a:pPr fontAlgn="base"/>
            <a:r>
              <a:rPr lang="en-US" dirty="0"/>
              <a:t>A</a:t>
            </a:r>
            <a:r>
              <a:rPr lang="en-US" b="1" dirty="0"/>
              <a:t> — </a:t>
            </a:r>
            <a:r>
              <a:rPr lang="en-US" dirty="0"/>
              <a:t>Separator to distinguish the start of actual log messages.</a:t>
            </a:r>
          </a:p>
          <a:p>
            <a:pPr fontAlgn="base"/>
            <a:r>
              <a:rPr lang="en-US" b="1" dirty="0"/>
              <a:t>Thread name:</a:t>
            </a:r>
            <a:r>
              <a:rPr lang="en-US" dirty="0"/>
              <a:t> Enclosed in square brackets (may be truncated for console output).</a:t>
            </a:r>
          </a:p>
          <a:p>
            <a:pPr fontAlgn="base"/>
            <a:r>
              <a:rPr lang="en-US" b="1" dirty="0"/>
              <a:t>Logger name:</a:t>
            </a:r>
            <a:r>
              <a:rPr lang="en-US" dirty="0"/>
              <a:t> This is usually the source class name (often abbreviated).</a:t>
            </a:r>
          </a:p>
        </p:txBody>
      </p:sp>
      <p:sp>
        <p:nvSpPr>
          <p:cNvPr id="3" name="Title 2"/>
          <p:cNvSpPr>
            <a:spLocks noGrp="1"/>
          </p:cNvSpPr>
          <p:nvPr>
            <p:ph type="title"/>
          </p:nvPr>
        </p:nvSpPr>
        <p:spPr/>
        <p:txBody>
          <a:bodyPr/>
          <a:lstStyle/>
          <a:p>
            <a:r>
              <a:rPr lang="en-US" b="0" dirty="0"/>
              <a:t>Logging Configuration in Spring Boot</a:t>
            </a:r>
            <a:br>
              <a:rPr lang="en-US" b="0" dirty="0"/>
            </a:br>
            <a:endParaRPr lang="en-IN" dirty="0"/>
          </a:p>
        </p:txBody>
      </p:sp>
    </p:spTree>
    <p:extLst>
      <p:ext uri="{BB962C8B-B14F-4D97-AF65-F5344CB8AC3E}">
        <p14:creationId xmlns:p14="http://schemas.microsoft.com/office/powerpoint/2010/main" val="37658303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IN" dirty="0"/>
              <a:t>Internationalization</a:t>
            </a:r>
          </a:p>
        </p:txBody>
      </p:sp>
    </p:spTree>
    <p:extLst>
      <p:ext uri="{BB962C8B-B14F-4D97-AF65-F5344CB8AC3E}">
        <p14:creationId xmlns:p14="http://schemas.microsoft.com/office/powerpoint/2010/main" val="41114564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Data grid: Spring Data </a:t>
            </a:r>
            <a:r>
              <a:rPr lang="en-US" b="1" dirty="0" err="1"/>
              <a:t>Gemfire</a:t>
            </a:r>
            <a:r>
              <a:rPr lang="en-US" b="1" dirty="0"/>
              <a:t>, </a:t>
            </a:r>
            <a:r>
              <a:rPr lang="en-US" b="1" dirty="0" err="1"/>
              <a:t>Solr</a:t>
            </a:r>
            <a:r>
              <a:rPr lang="en-US" b="1" dirty="0"/>
              <a:t> and </a:t>
            </a:r>
            <a:r>
              <a:rPr lang="en-US" b="1" dirty="0" err="1"/>
              <a:t>Elasticsearch</a:t>
            </a:r>
            <a:endParaRPr lang="en-US" b="1" dirty="0"/>
          </a:p>
          <a:p>
            <a:r>
              <a:rPr lang="en-IN" dirty="0"/>
              <a:t>! </a:t>
            </a:r>
            <a:r>
              <a:rPr lang="en-IN" b="1" dirty="0" err="1"/>
              <a:t>Websocket</a:t>
            </a:r>
            <a:endParaRPr lang="en-IN" b="1" dirty="0"/>
          </a:p>
          <a:p>
            <a:r>
              <a:rPr lang="en-IN" dirty="0"/>
              <a:t>! </a:t>
            </a:r>
            <a:r>
              <a:rPr lang="en-IN" b="1" dirty="0"/>
              <a:t>Web services</a:t>
            </a:r>
          </a:p>
          <a:p>
            <a:r>
              <a:rPr lang="en-US" dirty="0"/>
              <a:t>! </a:t>
            </a:r>
            <a:r>
              <a:rPr lang="en-US" b="1" dirty="0"/>
              <a:t>Mobile &amp; Social (Facebook, Twitter and LinkedIn)</a:t>
            </a:r>
          </a:p>
          <a:p>
            <a:r>
              <a:rPr lang="en-US" dirty="0"/>
              <a:t>! </a:t>
            </a:r>
            <a:r>
              <a:rPr lang="en-US" b="1" dirty="0"/>
              <a:t>Reactor for events and </a:t>
            </a:r>
            <a:r>
              <a:rPr lang="en-US" b="1" dirty="0" err="1"/>
              <a:t>async</a:t>
            </a:r>
            <a:r>
              <a:rPr lang="en-US" b="1" dirty="0"/>
              <a:t> processing</a:t>
            </a:r>
          </a:p>
          <a:p>
            <a:r>
              <a:rPr lang="en-IN" dirty="0"/>
              <a:t>! </a:t>
            </a:r>
            <a:r>
              <a:rPr lang="en-IN" b="1" dirty="0"/>
              <a:t>Jersey</a:t>
            </a:r>
          </a:p>
          <a:p>
            <a:r>
              <a:rPr lang="en-IN" dirty="0"/>
              <a:t>! </a:t>
            </a:r>
            <a:r>
              <a:rPr lang="en-IN" b="1" dirty="0"/>
              <a:t>JTA</a:t>
            </a:r>
          </a:p>
          <a:p>
            <a:r>
              <a:rPr lang="en-IN" dirty="0"/>
              <a:t>! </a:t>
            </a:r>
            <a:r>
              <a:rPr lang="en-IN" b="1" dirty="0"/>
              <a:t>Email, </a:t>
            </a:r>
            <a:r>
              <a:rPr lang="en-IN" b="1" dirty="0" err="1"/>
              <a:t>CRaSH</a:t>
            </a:r>
            <a:r>
              <a:rPr lang="en-IN" b="1" dirty="0"/>
              <a:t>, AOP (AspectJ)</a:t>
            </a:r>
          </a:p>
          <a:p>
            <a:r>
              <a:rPr lang="en-US" dirty="0"/>
              <a:t>! </a:t>
            </a:r>
            <a:r>
              <a:rPr lang="en-US" b="1" dirty="0"/>
              <a:t>Actuator features (Security, Audit, Metrics, Trace)</a:t>
            </a:r>
            <a:endParaRPr lang="en-IN" dirty="0"/>
          </a:p>
        </p:txBody>
      </p:sp>
      <p:sp>
        <p:nvSpPr>
          <p:cNvPr id="3" name="Title 2"/>
          <p:cNvSpPr>
            <a:spLocks noGrp="1"/>
          </p:cNvSpPr>
          <p:nvPr>
            <p:ph type="title"/>
          </p:nvPr>
        </p:nvSpPr>
        <p:spPr/>
        <p:txBody>
          <a:bodyPr/>
          <a:lstStyle/>
          <a:p>
            <a:r>
              <a:rPr lang="en-IN" dirty="0"/>
              <a:t>Currently Available </a:t>
            </a:r>
            <a:r>
              <a:rPr lang="en-IN" dirty="0" err="1"/>
              <a:t>AutoConfiguration</a:t>
            </a:r>
            <a:r>
              <a:rPr lang="en-IN" dirty="0"/>
              <a:t> Behaviour</a:t>
            </a:r>
          </a:p>
        </p:txBody>
      </p:sp>
    </p:spTree>
    <p:extLst>
      <p:ext uri="{BB962C8B-B14F-4D97-AF65-F5344CB8AC3E}">
        <p14:creationId xmlns:p14="http://schemas.microsoft.com/office/powerpoint/2010/main" val="42780245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Security</a:t>
            </a:r>
          </a:p>
        </p:txBody>
      </p:sp>
      <p:pic>
        <p:nvPicPr>
          <p:cNvPr id="5" name="Picture 4"/>
          <p:cNvPicPr>
            <a:picLocks noChangeAspect="1"/>
          </p:cNvPicPr>
          <p:nvPr/>
        </p:nvPicPr>
        <p:blipFill rotWithShape="1">
          <a:blip r:embed="rId2"/>
          <a:srcRect l="24167" t="42593"/>
          <a:stretch/>
        </p:blipFill>
        <p:spPr>
          <a:xfrm>
            <a:off x="161693" y="1828800"/>
            <a:ext cx="8841166" cy="3764782"/>
          </a:xfrm>
          <a:prstGeom prst="rect">
            <a:avLst/>
          </a:prstGeom>
        </p:spPr>
      </p:pic>
    </p:spTree>
    <p:extLst>
      <p:ext uri="{BB962C8B-B14F-4D97-AF65-F5344CB8AC3E}">
        <p14:creationId xmlns:p14="http://schemas.microsoft.com/office/powerpoint/2010/main" val="13160761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Security</a:t>
            </a:r>
          </a:p>
        </p:txBody>
      </p:sp>
      <p:pic>
        <p:nvPicPr>
          <p:cNvPr id="4" name="Picture 3"/>
          <p:cNvPicPr>
            <a:picLocks noChangeAspect="1"/>
          </p:cNvPicPr>
          <p:nvPr/>
        </p:nvPicPr>
        <p:blipFill rotWithShape="1">
          <a:blip r:embed="rId2"/>
          <a:srcRect l="15833" t="7879" b="17274"/>
          <a:stretch/>
        </p:blipFill>
        <p:spPr>
          <a:xfrm>
            <a:off x="222182" y="1295400"/>
            <a:ext cx="8845618" cy="4876800"/>
          </a:xfrm>
          <a:prstGeom prst="rect">
            <a:avLst/>
          </a:prstGeom>
        </p:spPr>
      </p:pic>
    </p:spTree>
    <p:extLst>
      <p:ext uri="{BB962C8B-B14F-4D97-AF65-F5344CB8AC3E}">
        <p14:creationId xmlns:p14="http://schemas.microsoft.com/office/powerpoint/2010/main" val="2347378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eatures of Spring Boot">
            <a:extLst>
              <a:ext uri="{FF2B5EF4-FFF2-40B4-BE49-F238E27FC236}">
                <a16:creationId xmlns:a16="http://schemas.microsoft.com/office/drawing/2014/main" id="{9342AD36-91CF-4BEA-B342-A3D16B653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380" y="1338236"/>
            <a:ext cx="5797420" cy="527038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C844D8B-6011-41F2-A599-9BA35DAF5141}"/>
              </a:ext>
            </a:extLst>
          </p:cNvPr>
          <p:cNvSpPr>
            <a:spLocks noGrp="1"/>
          </p:cNvSpPr>
          <p:nvPr>
            <p:ph type="title"/>
          </p:nvPr>
        </p:nvSpPr>
        <p:spPr/>
        <p:txBody>
          <a:bodyPr/>
          <a:lstStyle/>
          <a:p>
            <a:r>
              <a:rPr lang="en-IN" dirty="0"/>
              <a:t>Spring boot features</a:t>
            </a:r>
          </a:p>
        </p:txBody>
      </p:sp>
    </p:spTree>
    <p:extLst>
      <p:ext uri="{BB962C8B-B14F-4D97-AF65-F5344CB8AC3E}">
        <p14:creationId xmlns:p14="http://schemas.microsoft.com/office/powerpoint/2010/main" val="11271344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Security</a:t>
            </a:r>
          </a:p>
        </p:txBody>
      </p:sp>
      <p:pic>
        <p:nvPicPr>
          <p:cNvPr id="5" name="Picture 4"/>
          <p:cNvPicPr>
            <a:picLocks noChangeAspect="1"/>
          </p:cNvPicPr>
          <p:nvPr/>
        </p:nvPicPr>
        <p:blipFill rotWithShape="1">
          <a:blip r:embed="rId2"/>
          <a:srcRect t="7037" b="55926"/>
          <a:stretch/>
        </p:blipFill>
        <p:spPr>
          <a:xfrm>
            <a:off x="-29737" y="2362200"/>
            <a:ext cx="9144000" cy="2057400"/>
          </a:xfrm>
          <a:prstGeom prst="rect">
            <a:avLst/>
          </a:prstGeom>
        </p:spPr>
      </p:pic>
    </p:spTree>
    <p:extLst>
      <p:ext uri="{BB962C8B-B14F-4D97-AF65-F5344CB8AC3E}">
        <p14:creationId xmlns:p14="http://schemas.microsoft.com/office/powerpoint/2010/main" val="23097647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Security</a:t>
            </a:r>
          </a:p>
        </p:txBody>
      </p:sp>
      <p:pic>
        <p:nvPicPr>
          <p:cNvPr id="4" name="Picture 3"/>
          <p:cNvPicPr>
            <a:picLocks noChangeAspect="1"/>
          </p:cNvPicPr>
          <p:nvPr/>
        </p:nvPicPr>
        <p:blipFill rotWithShape="1">
          <a:blip r:embed="rId2"/>
          <a:srcRect l="15000" b="32222"/>
          <a:stretch/>
        </p:blipFill>
        <p:spPr>
          <a:xfrm>
            <a:off x="304799" y="1600200"/>
            <a:ext cx="8664315" cy="3886200"/>
          </a:xfrm>
          <a:prstGeom prst="rect">
            <a:avLst/>
          </a:prstGeom>
        </p:spPr>
      </p:pic>
    </p:spTree>
    <p:extLst>
      <p:ext uri="{BB962C8B-B14F-4D97-AF65-F5344CB8AC3E}">
        <p14:creationId xmlns:p14="http://schemas.microsoft.com/office/powerpoint/2010/main" val="40272477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 </a:t>
            </a:r>
            <a:br>
              <a:rPr lang="en-IN" dirty="0"/>
            </a:br>
            <a:br>
              <a:rPr lang="en-IN" dirty="0"/>
            </a:br>
            <a:r>
              <a:rPr lang="en-IN" sz="2000" dirty="0"/>
              <a:t>SECURING AN APPLICATION WITH SPRING BOOT AND SPRING SECURITY</a:t>
            </a:r>
            <a:br>
              <a:rPr lang="en-IN" sz="2000" dirty="0"/>
            </a:br>
            <a:endParaRPr lang="en-IN" sz="2000" dirty="0"/>
          </a:p>
        </p:txBody>
      </p:sp>
      <p:pic>
        <p:nvPicPr>
          <p:cNvPr id="1026" name="Picture 2" descr="Spring Security Java Based Configu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81746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991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EnableGlobalMethodSecurity</a:t>
            </a:r>
            <a:r>
              <a:rPr lang="en-US" dirty="0"/>
              <a:t> provides AOP security on methods, some of annotation it will enable are </a:t>
            </a:r>
            <a:r>
              <a:rPr lang="en-US" dirty="0" err="1"/>
              <a:t>PreAuthorize</a:t>
            </a:r>
            <a:r>
              <a:rPr lang="en-US" dirty="0"/>
              <a:t> </a:t>
            </a:r>
            <a:r>
              <a:rPr lang="en-US" dirty="0" err="1"/>
              <a:t>PostAuthorize</a:t>
            </a:r>
            <a:endParaRPr lang="en-IN" dirty="0"/>
          </a:p>
        </p:txBody>
      </p:sp>
      <p:sp>
        <p:nvSpPr>
          <p:cNvPr id="3" name="Title 2"/>
          <p:cNvSpPr>
            <a:spLocks noGrp="1"/>
          </p:cNvSpPr>
          <p:nvPr>
            <p:ph type="title"/>
          </p:nvPr>
        </p:nvSpPr>
        <p:spPr/>
        <p:txBody>
          <a:bodyPr>
            <a:normAutofit/>
          </a:bodyPr>
          <a:lstStyle/>
          <a:p>
            <a:r>
              <a:rPr lang="en-US" sz="2400" dirty="0" err="1"/>
              <a:t>EnableGlobalMethodSecurity</a:t>
            </a:r>
            <a:r>
              <a:rPr lang="en-US" sz="2400" dirty="0"/>
              <a:t> vs Enable Web Security </a:t>
            </a:r>
            <a:endParaRPr lang="en-IN" sz="2400" dirty="0"/>
          </a:p>
        </p:txBody>
      </p:sp>
    </p:spTree>
    <p:extLst>
      <p:ext uri="{BB962C8B-B14F-4D97-AF65-F5344CB8AC3E}">
        <p14:creationId xmlns:p14="http://schemas.microsoft.com/office/powerpoint/2010/main" val="14435230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 </a:t>
            </a:r>
            <a:br>
              <a:rPr lang="en-IN" dirty="0"/>
            </a:br>
            <a:br>
              <a:rPr lang="en-IN" dirty="0"/>
            </a:br>
            <a:r>
              <a:rPr lang="en-IN" sz="2000" dirty="0"/>
              <a:t>SECURING AN APPLICATION WITH SPRING BOOT AND SPRING SECURITY</a:t>
            </a:r>
            <a:br>
              <a:rPr lang="en-IN" sz="2000" dirty="0"/>
            </a:br>
            <a:endParaRPr lang="en-IN" sz="2000" dirty="0"/>
          </a:p>
        </p:txBody>
      </p:sp>
      <p:pic>
        <p:nvPicPr>
          <p:cNvPr id="2050" name="Picture 2" descr="Filter chain delegating to a Servlet"/>
          <p:cNvPicPr>
            <a:picLocks noChangeAspect="1" noChangeArrowheads="1"/>
          </p:cNvPicPr>
          <p:nvPr/>
        </p:nvPicPr>
        <p:blipFill rotWithShape="1">
          <a:blip r:embed="rId2">
            <a:extLst>
              <a:ext uri="{28A0092B-C50C-407E-A947-70E740481C1C}">
                <a14:useLocalDpi xmlns:a14="http://schemas.microsoft.com/office/drawing/2010/main" val="0"/>
              </a:ext>
            </a:extLst>
          </a:blip>
          <a:srcRect l="33489" t="5263" r="20463" b="5263"/>
          <a:stretch/>
        </p:blipFill>
        <p:spPr bwMode="auto">
          <a:xfrm>
            <a:off x="990599" y="1752600"/>
            <a:ext cx="332814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curity Filter Dispa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752600"/>
            <a:ext cx="5066187"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5876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 </a:t>
            </a:r>
            <a:br>
              <a:rPr lang="en-IN" dirty="0"/>
            </a:br>
            <a:br>
              <a:rPr lang="en-IN" dirty="0"/>
            </a:br>
            <a:r>
              <a:rPr lang="en-IN" sz="2000" dirty="0"/>
              <a:t>SECURING AN APPLICATION WITH SPRING BOOT AND SPRING SECURITY</a:t>
            </a:r>
            <a:br>
              <a:rPr lang="en-IN" sz="2000" dirty="0"/>
            </a:br>
            <a:endParaRPr lang="en-IN"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1752600"/>
            <a:ext cx="7734300" cy="4483100"/>
          </a:xfrm>
          <a:prstGeom prst="rect">
            <a:avLst/>
          </a:prstGeom>
        </p:spPr>
      </p:pic>
    </p:spTree>
    <p:extLst>
      <p:ext uri="{BB962C8B-B14F-4D97-AF65-F5344CB8AC3E}">
        <p14:creationId xmlns:p14="http://schemas.microsoft.com/office/powerpoint/2010/main" val="31164549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Reactive programming is a programming paradigm that promotes an asynchronous, non-blocking, event-driven approach to data processing. </a:t>
            </a:r>
          </a:p>
          <a:p>
            <a:r>
              <a:rPr lang="en-US" dirty="0"/>
              <a:t>Reactive programming involves modeling data and events as observable data streams and implementing data processing routines to react to the changes in those streams.</a:t>
            </a:r>
            <a:endParaRPr lang="en-IN" dirty="0"/>
          </a:p>
        </p:txBody>
      </p:sp>
      <p:sp>
        <p:nvSpPr>
          <p:cNvPr id="3" name="Title 2"/>
          <p:cNvSpPr>
            <a:spLocks noGrp="1"/>
          </p:cNvSpPr>
          <p:nvPr>
            <p:ph type="title"/>
          </p:nvPr>
        </p:nvSpPr>
        <p:spPr/>
        <p:txBody>
          <a:bodyPr/>
          <a:lstStyle/>
          <a:p>
            <a:r>
              <a:rPr lang="en-IN" dirty="0"/>
              <a:t>Reactive java programming</a:t>
            </a:r>
            <a:br>
              <a:rPr lang="en-IN" dirty="0"/>
            </a:br>
            <a:endParaRPr lang="en-IN" dirty="0"/>
          </a:p>
        </p:txBody>
      </p:sp>
    </p:spTree>
    <p:extLst>
      <p:ext uri="{BB962C8B-B14F-4D97-AF65-F5344CB8AC3E}">
        <p14:creationId xmlns:p14="http://schemas.microsoft.com/office/powerpoint/2010/main" val="30944399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Blocking request processing</a:t>
            </a:r>
          </a:p>
        </p:txBody>
      </p:sp>
      <p:sp>
        <p:nvSpPr>
          <p:cNvPr id="5" name="AutoShape 2" descr="Blocking request process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Blocking request process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0000" t="35185" r="29166" b="23333"/>
          <a:stretch/>
        </p:blipFill>
        <p:spPr>
          <a:xfrm>
            <a:off x="762000" y="1828800"/>
            <a:ext cx="7470321" cy="3429000"/>
          </a:xfrm>
          <a:prstGeom prst="rect">
            <a:avLst/>
          </a:prstGeom>
        </p:spPr>
      </p:pic>
    </p:spTree>
    <p:extLst>
      <p:ext uri="{BB962C8B-B14F-4D97-AF65-F5344CB8AC3E}">
        <p14:creationId xmlns:p14="http://schemas.microsoft.com/office/powerpoint/2010/main" val="27110123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Non-blocking request processing</a:t>
            </a:r>
          </a:p>
        </p:txBody>
      </p:sp>
      <p:pic>
        <p:nvPicPr>
          <p:cNvPr id="4" name="Picture 3"/>
          <p:cNvPicPr>
            <a:picLocks noChangeAspect="1"/>
          </p:cNvPicPr>
          <p:nvPr/>
        </p:nvPicPr>
        <p:blipFill rotWithShape="1">
          <a:blip r:embed="rId2"/>
          <a:srcRect l="19167" t="32222" r="29167" b="23334"/>
          <a:stretch/>
        </p:blipFill>
        <p:spPr>
          <a:xfrm>
            <a:off x="728932" y="1828800"/>
            <a:ext cx="7559040" cy="3657600"/>
          </a:xfrm>
          <a:prstGeom prst="rect">
            <a:avLst/>
          </a:prstGeom>
        </p:spPr>
      </p:pic>
    </p:spTree>
    <p:extLst>
      <p:ext uri="{BB962C8B-B14F-4D97-AF65-F5344CB8AC3E}">
        <p14:creationId xmlns:p14="http://schemas.microsoft.com/office/powerpoint/2010/main" val="11845383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term, “reactive,” refers to programming models that are built around reacting to changes. </a:t>
            </a:r>
          </a:p>
          <a:p>
            <a:r>
              <a:rPr lang="en-US" dirty="0"/>
              <a:t>It is build around publisher-subscriber pattern (</a:t>
            </a:r>
            <a:r>
              <a:rPr lang="en-US" dirty="0">
                <a:hlinkClick r:id="rId2"/>
              </a:rPr>
              <a:t>observer pattern</a:t>
            </a:r>
            <a:r>
              <a:rPr lang="en-US" dirty="0"/>
              <a:t>). </a:t>
            </a:r>
          </a:p>
          <a:p>
            <a:r>
              <a:rPr lang="en-US" dirty="0"/>
              <a:t>In reactive style of programming, we make a request for resource and start performing other things. </a:t>
            </a:r>
          </a:p>
          <a:p>
            <a:r>
              <a:rPr lang="en-US" dirty="0"/>
              <a:t>When the data is available, we get the notification along with data inform of call back function. </a:t>
            </a:r>
          </a:p>
          <a:p>
            <a:r>
              <a:rPr lang="en-US" dirty="0"/>
              <a:t>In callback function, we handle the response as per application/user needs.</a:t>
            </a:r>
            <a:endParaRPr lang="en-IN" dirty="0"/>
          </a:p>
        </p:txBody>
      </p:sp>
      <p:sp>
        <p:nvSpPr>
          <p:cNvPr id="3" name="Title 2"/>
          <p:cNvSpPr>
            <a:spLocks noGrp="1"/>
          </p:cNvSpPr>
          <p:nvPr>
            <p:ph type="title"/>
          </p:nvPr>
        </p:nvSpPr>
        <p:spPr/>
        <p:txBody>
          <a:bodyPr/>
          <a:lstStyle/>
          <a:p>
            <a:r>
              <a:rPr lang="en-IN" dirty="0"/>
              <a:t>What is reactive programming?</a:t>
            </a:r>
            <a:br>
              <a:rPr lang="en-IN" dirty="0"/>
            </a:br>
            <a:endParaRPr lang="en-IN" dirty="0"/>
          </a:p>
        </p:txBody>
      </p:sp>
    </p:spTree>
    <p:extLst>
      <p:ext uri="{BB962C8B-B14F-4D97-AF65-F5344CB8AC3E}">
        <p14:creationId xmlns:p14="http://schemas.microsoft.com/office/powerpoint/2010/main" val="913407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609599"/>
            <a:ext cx="7737623" cy="5688005"/>
          </a:xfrm>
          <a:prstGeom prst="rect">
            <a:avLst/>
          </a:prstGeom>
        </p:spPr>
      </p:pic>
    </p:spTree>
    <p:extLst>
      <p:ext uri="{BB962C8B-B14F-4D97-AF65-F5344CB8AC3E}">
        <p14:creationId xmlns:p14="http://schemas.microsoft.com/office/powerpoint/2010/main" val="28651812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One important thing to remember is back pressure. </a:t>
            </a:r>
          </a:p>
          <a:p>
            <a:r>
              <a:rPr lang="en-US" dirty="0"/>
              <a:t>In non-blocking code, it becomes important to </a:t>
            </a:r>
            <a:r>
              <a:rPr lang="en-US" b="1" dirty="0"/>
              <a:t>control the rate of events</a:t>
            </a:r>
            <a:r>
              <a:rPr lang="en-US" dirty="0"/>
              <a:t> so that a fast producer does not overwhelm its destination.</a:t>
            </a:r>
            <a:endParaRPr lang="en-IN" dirty="0"/>
          </a:p>
          <a:p>
            <a:r>
              <a:rPr lang="en-US" dirty="0"/>
              <a:t>Reactive web programming is great for applications that have streaming data, and clients that consume it and stream it to their users. </a:t>
            </a:r>
          </a:p>
          <a:p>
            <a:r>
              <a:rPr lang="en-US" dirty="0"/>
              <a:t>It is not great for developing traditional CRUD applications. </a:t>
            </a:r>
          </a:p>
          <a:p>
            <a:r>
              <a:rPr lang="en-US" dirty="0"/>
              <a:t>If you’re developing the next </a:t>
            </a:r>
            <a:r>
              <a:rPr lang="en-US" i="1" dirty="0"/>
              <a:t>Facebook</a:t>
            </a:r>
            <a:r>
              <a:rPr lang="en-US" dirty="0"/>
              <a:t> or </a:t>
            </a:r>
            <a:r>
              <a:rPr lang="en-US" i="1" dirty="0"/>
              <a:t>Twitter</a:t>
            </a:r>
            <a:r>
              <a:rPr lang="en-US" dirty="0"/>
              <a:t> with lots of data, a reactive API might be just what you’re looking for.</a:t>
            </a:r>
            <a:endParaRPr lang="en-IN" dirty="0"/>
          </a:p>
        </p:txBody>
      </p:sp>
      <p:sp>
        <p:nvSpPr>
          <p:cNvPr id="3" name="Title 2"/>
          <p:cNvSpPr>
            <a:spLocks noGrp="1"/>
          </p:cNvSpPr>
          <p:nvPr>
            <p:ph type="title"/>
          </p:nvPr>
        </p:nvSpPr>
        <p:spPr/>
        <p:txBody>
          <a:bodyPr/>
          <a:lstStyle/>
          <a:p>
            <a:r>
              <a:rPr lang="en-IN" dirty="0"/>
              <a:t>What is reactive programming?</a:t>
            </a:r>
            <a:br>
              <a:rPr lang="en-IN" dirty="0"/>
            </a:br>
            <a:endParaRPr lang="en-IN" dirty="0"/>
          </a:p>
        </p:txBody>
      </p:sp>
    </p:spTree>
    <p:extLst>
      <p:ext uri="{BB962C8B-B14F-4D97-AF65-F5344CB8AC3E}">
        <p14:creationId xmlns:p14="http://schemas.microsoft.com/office/powerpoint/2010/main" val="11930056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The new Reactive Streams API was created by engineers from Netflix, Pivotal, </a:t>
            </a:r>
            <a:r>
              <a:rPr lang="en-US" dirty="0" err="1"/>
              <a:t>Lightbend</a:t>
            </a:r>
            <a:r>
              <a:rPr lang="en-US" dirty="0"/>
              <a:t>, </a:t>
            </a:r>
            <a:r>
              <a:rPr lang="en-US" dirty="0" err="1"/>
              <a:t>RedHat</a:t>
            </a:r>
            <a:r>
              <a:rPr lang="en-US" dirty="0"/>
              <a:t>, Twitter, and Oracle, among others and is now part of Java 9.</a:t>
            </a:r>
          </a:p>
          <a:p>
            <a:r>
              <a:rPr lang="en-IN" dirty="0"/>
              <a:t>It defines four interfaces:</a:t>
            </a:r>
          </a:p>
          <a:p>
            <a:r>
              <a:rPr lang="en-US" dirty="0"/>
              <a:t>Publisher: Emits a sequence of events to subscribers according to the demand received from its subscribers. A publisher can serve multiple subscribers.</a:t>
            </a:r>
          </a:p>
          <a:p>
            <a:r>
              <a:rPr lang="en-US" dirty="0"/>
              <a:t>It has a single method:</a:t>
            </a:r>
          </a:p>
          <a:p>
            <a:endParaRPr lang="en-US" dirty="0"/>
          </a:p>
          <a:p>
            <a:r>
              <a:rPr lang="en-US" dirty="0"/>
              <a:t>Publisher.java</a:t>
            </a:r>
          </a:p>
          <a:p>
            <a:r>
              <a:rPr lang="en-US" dirty="0"/>
              <a:t>public interface Publisher&lt;T&gt;</a:t>
            </a:r>
          </a:p>
          <a:p>
            <a:r>
              <a:rPr lang="en-US" dirty="0"/>
              <a:t>{</a:t>
            </a:r>
          </a:p>
          <a:p>
            <a:r>
              <a:rPr lang="en-US" dirty="0"/>
              <a:t>    public void subscribe(Subscriber&lt;? super T&gt; s);</a:t>
            </a:r>
          </a:p>
          <a:p>
            <a:r>
              <a:rPr lang="en-US" dirty="0"/>
              <a:t>}</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38014585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Subscriber: Receives and processes events emitted by a Publisher. Please note that no notifications will be received until </a:t>
            </a:r>
            <a:r>
              <a:rPr lang="en-US" dirty="0" err="1"/>
              <a:t>Subscription#request</a:t>
            </a:r>
            <a:r>
              <a:rPr lang="en-US" dirty="0"/>
              <a:t>(long) is called to signal the demand.</a:t>
            </a:r>
          </a:p>
          <a:p>
            <a:r>
              <a:rPr lang="en-US" dirty="0"/>
              <a:t>It has four methods to handle various kind of responses received.</a:t>
            </a:r>
          </a:p>
          <a:p>
            <a:endParaRPr lang="en-US" dirty="0"/>
          </a:p>
          <a:p>
            <a:r>
              <a:rPr lang="en-US" dirty="0"/>
              <a:t>Subscriber.java</a:t>
            </a:r>
          </a:p>
          <a:p>
            <a:r>
              <a:rPr lang="en-US" dirty="0"/>
              <a:t>public interface Subscriber&lt;T&gt;</a:t>
            </a:r>
          </a:p>
          <a:p>
            <a:r>
              <a:rPr lang="en-US" dirty="0"/>
              <a:t>{</a:t>
            </a:r>
          </a:p>
          <a:p>
            <a:r>
              <a:rPr lang="en-US" dirty="0"/>
              <a:t>    public void </a:t>
            </a:r>
            <a:r>
              <a:rPr lang="en-US" dirty="0" err="1"/>
              <a:t>onSubscribe</a:t>
            </a:r>
            <a:r>
              <a:rPr lang="en-US" dirty="0"/>
              <a:t>(Subscription s);</a:t>
            </a:r>
          </a:p>
          <a:p>
            <a:r>
              <a:rPr lang="en-US" dirty="0"/>
              <a:t>    public void </a:t>
            </a:r>
            <a:r>
              <a:rPr lang="en-US" dirty="0" err="1"/>
              <a:t>onNext</a:t>
            </a:r>
            <a:r>
              <a:rPr lang="en-US" dirty="0"/>
              <a:t>(T t);</a:t>
            </a:r>
          </a:p>
          <a:p>
            <a:r>
              <a:rPr lang="en-US" dirty="0"/>
              <a:t>    public void </a:t>
            </a:r>
            <a:r>
              <a:rPr lang="en-US" dirty="0" err="1"/>
              <a:t>onError</a:t>
            </a:r>
            <a:r>
              <a:rPr lang="en-US" dirty="0"/>
              <a:t>(</a:t>
            </a:r>
            <a:r>
              <a:rPr lang="en-US" dirty="0" err="1"/>
              <a:t>Throwable</a:t>
            </a:r>
            <a:r>
              <a:rPr lang="en-US" dirty="0"/>
              <a:t> t);</a:t>
            </a:r>
          </a:p>
          <a:p>
            <a:r>
              <a:rPr lang="en-US" dirty="0"/>
              <a:t>    public void </a:t>
            </a:r>
            <a:r>
              <a:rPr lang="en-US" dirty="0" err="1"/>
              <a:t>onComplete</a:t>
            </a:r>
            <a:r>
              <a:rPr lang="en-US" dirty="0"/>
              <a:t>();</a:t>
            </a:r>
          </a:p>
          <a:p>
            <a:r>
              <a:rPr lang="en-US" dirty="0"/>
              <a:t>}</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15561185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Subscription: Defines a one-to-one relationship between a Publisher and a Subscriber. It can only be used once by a single Subscriber. It is used to both signal desire for data and cancel demand (and allow resource cleanup).</a:t>
            </a:r>
          </a:p>
          <a:p>
            <a:r>
              <a:rPr lang="en-US" dirty="0"/>
              <a:t>Subscription.java</a:t>
            </a:r>
          </a:p>
          <a:p>
            <a:r>
              <a:rPr lang="en-US" dirty="0"/>
              <a:t>public interface Subscription&lt;T&gt;</a:t>
            </a:r>
          </a:p>
          <a:p>
            <a:r>
              <a:rPr lang="en-US" dirty="0"/>
              <a:t>{</a:t>
            </a:r>
          </a:p>
          <a:p>
            <a:r>
              <a:rPr lang="en-US" dirty="0"/>
              <a:t>    public void request(long n);</a:t>
            </a:r>
          </a:p>
          <a:p>
            <a:r>
              <a:rPr lang="en-US" dirty="0"/>
              <a:t>    public void cancel();</a:t>
            </a:r>
          </a:p>
          <a:p>
            <a:r>
              <a:rPr lang="en-US" dirty="0"/>
              <a:t>}</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823929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Processor: Represents a processing stage consisting of both a Subscriber and a Publisher and obeys the contracts of both.</a:t>
            </a:r>
          </a:p>
          <a:p>
            <a:r>
              <a:rPr lang="en-US" dirty="0"/>
              <a:t>Processor.java</a:t>
            </a:r>
          </a:p>
          <a:p>
            <a:r>
              <a:rPr lang="en-US" dirty="0"/>
              <a:t>public interface Processor&lt;T, R&gt; extends Subscriber&lt;T&gt;, Publisher&lt;R&gt;</a:t>
            </a:r>
          </a:p>
          <a:p>
            <a:r>
              <a:rPr lang="en-US" dirty="0"/>
              <a:t>{</a:t>
            </a:r>
          </a:p>
          <a:p>
            <a:r>
              <a:rPr lang="en-US" dirty="0"/>
              <a:t>}</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33361863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Two popular implementations of reactive streams are </a:t>
            </a:r>
            <a:r>
              <a:rPr lang="en-US" b="1" dirty="0" err="1">
                <a:hlinkClick r:id="rId2"/>
              </a:rPr>
              <a:t>RxJava</a:t>
            </a:r>
            <a:r>
              <a:rPr lang="en-US" dirty="0"/>
              <a:t> and </a:t>
            </a:r>
            <a:r>
              <a:rPr lang="en-US" b="1" dirty="0"/>
              <a:t>Project Reactor</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8678312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a:t>
            </a:r>
            <a:r>
              <a:rPr lang="en-US" dirty="0" err="1"/>
              <a:t>WebFlux</a:t>
            </a:r>
            <a:r>
              <a:rPr lang="en-US" dirty="0"/>
              <a:t> is parallel version of Spring MVC and supports fully non-blocking reactive streams. </a:t>
            </a:r>
          </a:p>
          <a:p>
            <a:r>
              <a:rPr lang="en-US" dirty="0"/>
              <a:t>It support the back pressure concept and uses </a:t>
            </a:r>
            <a:r>
              <a:rPr lang="en-US" dirty="0" err="1"/>
              <a:t>Netty</a:t>
            </a:r>
            <a:r>
              <a:rPr lang="en-US" dirty="0"/>
              <a:t> as inbuilt server to run reactive applications.</a:t>
            </a:r>
          </a:p>
          <a:p>
            <a:r>
              <a:rPr lang="en-US" dirty="0"/>
              <a:t>If you are familiar with Spring MVC programming style, you can easily work on </a:t>
            </a:r>
            <a:r>
              <a:rPr lang="en-US" dirty="0" err="1"/>
              <a:t>webflux</a:t>
            </a:r>
            <a:r>
              <a:rPr lang="en-US" dirty="0"/>
              <a:t> also.</a:t>
            </a:r>
          </a:p>
          <a:p>
            <a:r>
              <a:rPr lang="en-US" dirty="0"/>
              <a:t>Spring </a:t>
            </a:r>
            <a:r>
              <a:rPr lang="en-US" dirty="0" err="1"/>
              <a:t>webflux</a:t>
            </a:r>
            <a:r>
              <a:rPr lang="en-US" dirty="0"/>
              <a:t> uses project reactor as reactive library. Reactor is a Reactive Streams library and, therefore, all of its operators support non-blocking back pressure. It is developed in close collaboration with Spring</a:t>
            </a:r>
            <a:endParaRPr lang="en-IN" dirty="0"/>
          </a:p>
        </p:txBody>
      </p:sp>
      <p:sp>
        <p:nvSpPr>
          <p:cNvPr id="3" name="Title 2"/>
          <p:cNvSpPr>
            <a:spLocks noGrp="1"/>
          </p:cNvSpPr>
          <p:nvPr>
            <p:ph type="title"/>
          </p:nvPr>
        </p:nvSpPr>
        <p:spPr/>
        <p:txBody>
          <a:bodyPr/>
          <a:lstStyle/>
          <a:p>
            <a:r>
              <a:rPr lang="en-IN" dirty="0"/>
              <a:t>What is Spring </a:t>
            </a:r>
            <a:r>
              <a:rPr lang="en-IN" dirty="0" err="1"/>
              <a:t>WebFlux</a:t>
            </a:r>
            <a:r>
              <a:rPr lang="en-IN" dirty="0"/>
              <a:t> </a:t>
            </a:r>
            <a:br>
              <a:rPr lang="en-IN" dirty="0"/>
            </a:br>
            <a:endParaRPr lang="en-IN" dirty="0"/>
          </a:p>
        </p:txBody>
      </p:sp>
    </p:spTree>
    <p:extLst>
      <p:ext uri="{BB962C8B-B14F-4D97-AF65-F5344CB8AC3E}">
        <p14:creationId xmlns:p14="http://schemas.microsoft.com/office/powerpoint/2010/main" val="38691654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MVC vs </a:t>
            </a:r>
            <a:r>
              <a:rPr lang="en-IN" dirty="0" err="1"/>
              <a:t>WebFlux</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106432498"/>
              </p:ext>
            </p:extLst>
          </p:nvPr>
        </p:nvGraphicFramePr>
        <p:xfrm>
          <a:off x="609600" y="2133600"/>
          <a:ext cx="7924800" cy="2667001"/>
        </p:xfrm>
        <a:graphic>
          <a:graphicData uri="http://schemas.openxmlformats.org/drawingml/2006/table">
            <a:tbl>
              <a:tblPr/>
              <a:tblGrid>
                <a:gridCol w="3712519">
                  <a:extLst>
                    <a:ext uri="{9D8B030D-6E8A-4147-A177-3AD203B41FA5}">
                      <a16:colId xmlns:a16="http://schemas.microsoft.com/office/drawing/2014/main" val="20000"/>
                    </a:ext>
                  </a:extLst>
                </a:gridCol>
                <a:gridCol w="4212281">
                  <a:extLst>
                    <a:ext uri="{9D8B030D-6E8A-4147-A177-3AD203B41FA5}">
                      <a16:colId xmlns:a16="http://schemas.microsoft.com/office/drawing/2014/main" val="20001"/>
                    </a:ext>
                  </a:extLst>
                </a:gridCol>
              </a:tblGrid>
              <a:tr h="401877">
                <a:tc>
                  <a:txBody>
                    <a:bodyPr/>
                    <a:lstStyle/>
                    <a:p>
                      <a:pPr fontAlgn="t"/>
                      <a:r>
                        <a:rPr lang="en-IN" b="1">
                          <a:solidFill>
                            <a:srgbClr val="555555"/>
                          </a:solidFill>
                          <a:effectLst/>
                        </a:rPr>
                        <a:t>Traditional Stack</a:t>
                      </a:r>
                      <a:endParaRPr lang="en-IN">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b="1">
                          <a:solidFill>
                            <a:srgbClr val="555555"/>
                          </a:solidFill>
                          <a:effectLst/>
                        </a:rPr>
                        <a:t>Reactive Stack</a:t>
                      </a:r>
                      <a:endParaRPr lang="en-IN">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401877">
                <a:tc>
                  <a:txBody>
                    <a:bodyPr/>
                    <a:lstStyle/>
                    <a:p>
                      <a:pPr fontAlgn="t"/>
                      <a:r>
                        <a:rPr lang="en-IN">
                          <a:solidFill>
                            <a:srgbClr val="555555"/>
                          </a:solidFill>
                          <a:effectLst/>
                        </a:rPr>
                        <a:t>Spring Web MVC</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a:solidFill>
                            <a:srgbClr val="555555"/>
                          </a:solidFill>
                          <a:effectLst/>
                        </a:rPr>
                        <a:t>Spring </a:t>
                      </a:r>
                      <a:r>
                        <a:rPr lang="en-IN" b="1">
                          <a:solidFill>
                            <a:srgbClr val="555555"/>
                          </a:solidFill>
                          <a:effectLst/>
                        </a:rPr>
                        <a:t>WebFlux</a:t>
                      </a:r>
                      <a:endParaRPr lang="en-IN">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401877">
                <a:tc>
                  <a:txBody>
                    <a:bodyPr/>
                    <a:lstStyle/>
                    <a:p>
                      <a:pPr fontAlgn="t"/>
                      <a:r>
                        <a:rPr lang="en-IN">
                          <a:solidFill>
                            <a:srgbClr val="555555"/>
                          </a:solidFill>
                          <a:effectLst/>
                        </a:rPr>
                        <a:t>Controller and Handler Mapping</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a:solidFill>
                            <a:srgbClr val="555555"/>
                          </a:solidFill>
                          <a:effectLst/>
                        </a:rPr>
                        <a:t>Router Functions</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01877">
                <a:tc>
                  <a:txBody>
                    <a:bodyPr/>
                    <a:lstStyle/>
                    <a:p>
                      <a:pPr fontAlgn="t"/>
                      <a:r>
                        <a:rPr lang="en-IN">
                          <a:solidFill>
                            <a:srgbClr val="555555"/>
                          </a:solidFill>
                          <a:effectLst/>
                        </a:rPr>
                        <a:t>Servlet API</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a:solidFill>
                            <a:srgbClr val="555555"/>
                          </a:solidFill>
                          <a:effectLst/>
                        </a:rPr>
                        <a:t>HTTP/ Reactive Stream</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1059493">
                <a:tc>
                  <a:txBody>
                    <a:bodyPr/>
                    <a:lstStyle/>
                    <a:p>
                      <a:pPr fontAlgn="t"/>
                      <a:r>
                        <a:rPr lang="en-IN">
                          <a:solidFill>
                            <a:srgbClr val="555555"/>
                          </a:solidFill>
                          <a:effectLst/>
                        </a:rPr>
                        <a:t>Servlet Containers</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dirty="0">
                          <a:solidFill>
                            <a:srgbClr val="555555"/>
                          </a:solidFill>
                          <a:effectLst/>
                        </a:rPr>
                        <a:t>Any servlet container with support for Servlet 3.1+, Tomcat 8.x,Jetty, </a:t>
                      </a:r>
                      <a:r>
                        <a:rPr lang="en-US" dirty="0" err="1">
                          <a:solidFill>
                            <a:srgbClr val="555555"/>
                          </a:solidFill>
                          <a:effectLst/>
                        </a:rPr>
                        <a:t>Netty</a:t>
                      </a:r>
                      <a:r>
                        <a:rPr lang="en-US" dirty="0">
                          <a:solidFill>
                            <a:srgbClr val="555555"/>
                          </a:solidFill>
                          <a:effectLst/>
                        </a:rPr>
                        <a:t>, </a:t>
                      </a:r>
                      <a:r>
                        <a:rPr lang="en-US" dirty="0" err="1">
                          <a:solidFill>
                            <a:srgbClr val="555555"/>
                          </a:solidFill>
                          <a:effectLst/>
                        </a:rPr>
                        <a:t>UnderTow</a:t>
                      </a:r>
                      <a:endParaRPr lang="en-US" dirty="0">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27388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Traditional</a:t>
            </a:r>
          </a:p>
        </p:txBody>
      </p:sp>
      <p:pic>
        <p:nvPicPr>
          <p:cNvPr id="2050" name="Picture 2" descr="Threaded execution model for a traditional web a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666750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989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WebFlux</a:t>
            </a:r>
            <a:endParaRPr lang="en-IN" dirty="0"/>
          </a:p>
        </p:txBody>
      </p:sp>
      <p:pic>
        <p:nvPicPr>
          <p:cNvPr id="3074" name="Picture 2" descr="Traits of a reactiv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666750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80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Modules</a:t>
            </a:r>
          </a:p>
        </p:txBody>
      </p:sp>
      <p:pic>
        <p:nvPicPr>
          <p:cNvPr id="6" name="Picture 5"/>
          <p:cNvPicPr>
            <a:picLocks noChangeAspect="1"/>
          </p:cNvPicPr>
          <p:nvPr/>
        </p:nvPicPr>
        <p:blipFill>
          <a:blip r:embed="rId2"/>
          <a:stretch>
            <a:fillRect/>
          </a:stretch>
        </p:blipFill>
        <p:spPr>
          <a:xfrm>
            <a:off x="685800" y="1524000"/>
            <a:ext cx="8242168" cy="4648200"/>
          </a:xfrm>
          <a:prstGeom prst="rect">
            <a:avLst/>
          </a:prstGeom>
        </p:spPr>
      </p:pic>
    </p:spTree>
    <p:extLst>
      <p:ext uri="{BB962C8B-B14F-4D97-AF65-F5344CB8AC3E}">
        <p14:creationId xmlns:p14="http://schemas.microsoft.com/office/powerpoint/2010/main" val="4595077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responsive</a:t>
            </a:r>
            <a:r>
              <a:rPr lang="en-US" dirty="0"/>
              <a:t>, meaning that they respond in a timely manner, in all possible circumstances. They focus on providing rapid and consistent response times, establishing reliable upper bounds so they deliver a consistent quality of service.</a:t>
            </a:r>
          </a:p>
          <a:p>
            <a:endParaRPr lang="en-IN" dirty="0"/>
          </a:p>
        </p:txBody>
      </p:sp>
      <p:sp>
        <p:nvSpPr>
          <p:cNvPr id="3" name="Title 2"/>
          <p:cNvSpPr>
            <a:spLocks noGrp="1"/>
          </p:cNvSpPr>
          <p:nvPr>
            <p:ph type="title"/>
          </p:nvPr>
        </p:nvSpPr>
        <p:spPr/>
        <p:txBody>
          <a:bodyPr/>
          <a:lstStyle/>
          <a:p>
            <a:r>
              <a:rPr lang="en-IN" dirty="0" err="1"/>
              <a:t>WebFlux</a:t>
            </a:r>
            <a:endParaRPr lang="en-IN" dirty="0"/>
          </a:p>
        </p:txBody>
      </p:sp>
    </p:spTree>
    <p:extLst>
      <p:ext uri="{BB962C8B-B14F-4D97-AF65-F5344CB8AC3E}">
        <p14:creationId xmlns:p14="http://schemas.microsoft.com/office/powerpoint/2010/main" val="2767419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resilient</a:t>
            </a:r>
            <a:r>
              <a:rPr lang="en-US" dirty="0"/>
              <a:t>, meaning that they remain responsive in the face of failure. Resilience is achieved by the techniques of replication, containment, isolation, and delegation. By isolating application components from each other, you can contain failures and protect the system as a whole.</a:t>
            </a:r>
          </a:p>
        </p:txBody>
      </p:sp>
      <p:sp>
        <p:nvSpPr>
          <p:cNvPr id="3" name="Title 2"/>
          <p:cNvSpPr>
            <a:spLocks noGrp="1"/>
          </p:cNvSpPr>
          <p:nvPr>
            <p:ph type="title"/>
          </p:nvPr>
        </p:nvSpPr>
        <p:spPr/>
        <p:txBody>
          <a:bodyPr/>
          <a:lstStyle/>
          <a:p>
            <a:r>
              <a:rPr lang="en-IN" dirty="0" err="1"/>
              <a:t>WebFlux</a:t>
            </a:r>
            <a:endParaRPr lang="en-IN" dirty="0"/>
          </a:p>
        </p:txBody>
      </p:sp>
    </p:spTree>
    <p:extLst>
      <p:ext uri="{BB962C8B-B14F-4D97-AF65-F5344CB8AC3E}">
        <p14:creationId xmlns:p14="http://schemas.microsoft.com/office/powerpoint/2010/main" val="7772846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elastic</a:t>
            </a:r>
            <a:r>
              <a:rPr lang="en-US" dirty="0"/>
              <a:t>, meaning that they stay responsive under varying workloads. This is achieved by scaling application components elastically to meet the current demand.</a:t>
            </a:r>
          </a:p>
        </p:txBody>
      </p:sp>
      <p:sp>
        <p:nvSpPr>
          <p:cNvPr id="3" name="Title 2"/>
          <p:cNvSpPr>
            <a:spLocks noGrp="1"/>
          </p:cNvSpPr>
          <p:nvPr>
            <p:ph type="title"/>
          </p:nvPr>
        </p:nvSpPr>
        <p:spPr/>
        <p:txBody>
          <a:bodyPr/>
          <a:lstStyle/>
          <a:p>
            <a:r>
              <a:rPr lang="en-IN" dirty="0" err="1"/>
              <a:t>WebFlux</a:t>
            </a:r>
            <a:endParaRPr lang="en-IN" dirty="0"/>
          </a:p>
        </p:txBody>
      </p:sp>
    </p:spTree>
    <p:extLst>
      <p:ext uri="{BB962C8B-B14F-4D97-AF65-F5344CB8AC3E}">
        <p14:creationId xmlns:p14="http://schemas.microsoft.com/office/powerpoint/2010/main" val="35896534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message-driven</a:t>
            </a:r>
            <a:r>
              <a:rPr lang="en-US" dirty="0"/>
              <a:t>, meaning that they rely on asynchronous message passing between components. This allows you to create loose coupling, isolation, and location transparency.</a:t>
            </a:r>
          </a:p>
        </p:txBody>
      </p:sp>
      <p:sp>
        <p:nvSpPr>
          <p:cNvPr id="3" name="Title 2"/>
          <p:cNvSpPr>
            <a:spLocks noGrp="1"/>
          </p:cNvSpPr>
          <p:nvPr>
            <p:ph type="title"/>
          </p:nvPr>
        </p:nvSpPr>
        <p:spPr/>
        <p:txBody>
          <a:bodyPr/>
          <a:lstStyle/>
          <a:p>
            <a:r>
              <a:rPr lang="en-IN" dirty="0" err="1"/>
              <a:t>WebFlux</a:t>
            </a:r>
            <a:endParaRPr lang="en-IN" dirty="0"/>
          </a:p>
        </p:txBody>
      </p:sp>
    </p:spTree>
    <p:extLst>
      <p:ext uri="{BB962C8B-B14F-4D97-AF65-F5344CB8AC3E}">
        <p14:creationId xmlns:p14="http://schemas.microsoft.com/office/powerpoint/2010/main" val="11358850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Reactive systems are built by creating isolated components that communicate with one another asynchronously and can scale quickly to meet the current load. Components still fail in reactive systems, but there are defined actions to perform as a result of that failure, which keeps the system as a whole functional and responsive.</a:t>
            </a:r>
            <a:endParaRPr lang="en-IN"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13528263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Data streams</a:t>
            </a:r>
            <a:r>
              <a:rPr lang="en-US" dirty="0"/>
              <a:t>: A </a:t>
            </a:r>
            <a:r>
              <a:rPr lang="en-US" i="1" dirty="0"/>
              <a:t>stream</a:t>
            </a:r>
            <a:r>
              <a:rPr lang="en-US" dirty="0"/>
              <a:t> is a sequence of events ordered in time, such as user interactions, REST service calls, JMS messages, and results from a database.</a:t>
            </a:r>
          </a:p>
          <a:p>
            <a:r>
              <a:rPr lang="en-US" b="1" dirty="0"/>
              <a:t>Asynchronous</a:t>
            </a:r>
            <a:r>
              <a:rPr lang="en-US" dirty="0"/>
              <a:t>: Data stream events are captured asynchronously and your code defines what to do when an event is emitted, when an error occurs, and when the stream of events has completed.</a:t>
            </a:r>
          </a:p>
          <a:p>
            <a:endParaRPr lang="en-US"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38584437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Non-blocking</a:t>
            </a:r>
            <a:r>
              <a:rPr lang="en-US" dirty="0"/>
              <a:t>: As you process events, your code should not block and perform synchronous calls; instead, it should make asynchronous calls and respond as the results of those calls are returned.</a:t>
            </a:r>
          </a:p>
          <a:p>
            <a:r>
              <a:rPr lang="en-US" b="1" dirty="0"/>
              <a:t>Back pressure</a:t>
            </a:r>
            <a:r>
              <a:rPr lang="en-US" dirty="0"/>
              <a:t>: Components control the number of events and how often they are emitted. In reactive terms, your component is referred to as the </a:t>
            </a:r>
            <a:r>
              <a:rPr lang="en-US" i="1" dirty="0"/>
              <a:t>subscriber</a:t>
            </a:r>
            <a:r>
              <a:rPr lang="en-US" dirty="0"/>
              <a:t> and events are emitted by a </a:t>
            </a:r>
            <a:r>
              <a:rPr lang="en-US" i="1" dirty="0"/>
              <a:t>publisher</a:t>
            </a:r>
            <a:r>
              <a:rPr lang="en-US" dirty="0"/>
              <a:t>. This is important because the subscriber is in control of how much data it receives and thus will not overburden itself.</a:t>
            </a:r>
          </a:p>
          <a:p>
            <a:endParaRPr lang="en-US" dirty="0"/>
          </a:p>
          <a:p>
            <a:endParaRPr lang="en-US"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32544055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Failure messages</a:t>
            </a:r>
            <a:r>
              <a:rPr lang="en-US" dirty="0"/>
              <a:t>: Instead of components throwing exceptions, failures are sent as messages to a handler function. Whereas throwing exceptions breaks the stream, defining a function to handle failures as they occur does not.</a:t>
            </a:r>
          </a:p>
          <a:p>
            <a:endParaRPr lang="en-US" dirty="0"/>
          </a:p>
          <a:p>
            <a:endParaRPr lang="en-US"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1384347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new Reactive Streams API was created by engineers from Netflix, Pivotal, </a:t>
            </a:r>
            <a:r>
              <a:rPr lang="en-US" dirty="0" err="1"/>
              <a:t>Lightbend</a:t>
            </a:r>
            <a:r>
              <a:rPr lang="en-US" dirty="0"/>
              <a:t>, </a:t>
            </a:r>
            <a:r>
              <a:rPr lang="en-US" dirty="0" err="1"/>
              <a:t>RedHat</a:t>
            </a:r>
            <a:r>
              <a:rPr lang="en-US" dirty="0"/>
              <a:t>, Twitter, and Oracle, among others. Published in 2015, the Reactive Streams API is now part of Java 9. It defines four interfaces:</a:t>
            </a:r>
          </a:p>
          <a:p>
            <a:r>
              <a:rPr lang="en-US" b="1" dirty="0"/>
              <a:t>Publisher</a:t>
            </a:r>
            <a:r>
              <a:rPr lang="en-US" dirty="0"/>
              <a:t>: Emits a sequence of events to subscribers.</a:t>
            </a:r>
          </a:p>
          <a:p>
            <a:r>
              <a:rPr lang="en-US" b="1" dirty="0"/>
              <a:t>Subscriber</a:t>
            </a:r>
            <a:r>
              <a:rPr lang="en-US" dirty="0"/>
              <a:t>: Receives and processes events emitted by a Publisher.</a:t>
            </a:r>
          </a:p>
          <a:p>
            <a:r>
              <a:rPr lang="en-US" b="1" dirty="0"/>
              <a:t>Subscription</a:t>
            </a:r>
            <a:r>
              <a:rPr lang="en-US" dirty="0"/>
              <a:t>: Defines a one-to-one relationship between a Publisher and a Subscriber.</a:t>
            </a:r>
          </a:p>
          <a:p>
            <a:r>
              <a:rPr lang="en-US" b="1" dirty="0"/>
              <a:t>Processor</a:t>
            </a:r>
            <a:r>
              <a:rPr lang="en-US" dirty="0"/>
              <a:t>: Represents a processing stage consisting of both a Subscriber and a Publisher and obeys the contracts of both.</a:t>
            </a:r>
          </a:p>
          <a:p>
            <a:endParaRPr lang="en-IN" dirty="0"/>
          </a:p>
        </p:txBody>
      </p:sp>
      <p:sp>
        <p:nvSpPr>
          <p:cNvPr id="3" name="Title 2"/>
          <p:cNvSpPr>
            <a:spLocks noGrp="1"/>
          </p:cNvSpPr>
          <p:nvPr>
            <p:ph type="title"/>
          </p:nvPr>
        </p:nvSpPr>
        <p:spPr/>
        <p:txBody>
          <a:bodyPr/>
          <a:lstStyle/>
          <a:p>
            <a:r>
              <a:rPr lang="en-IN" dirty="0"/>
              <a:t>The Reactive Streams API</a:t>
            </a:r>
            <a:br>
              <a:rPr lang="en-IN" dirty="0"/>
            </a:br>
            <a:endParaRPr lang="en-IN" dirty="0"/>
          </a:p>
        </p:txBody>
      </p:sp>
    </p:spTree>
    <p:extLst>
      <p:ext uri="{BB962C8B-B14F-4D97-AF65-F5344CB8AC3E}">
        <p14:creationId xmlns:p14="http://schemas.microsoft.com/office/powerpoint/2010/main" val="14611775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images-1.medium.com/max/1500/1*W5AcCB09EsKRPrG4Ipjd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533400"/>
            <a:ext cx="8763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26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Components</a:t>
            </a:r>
          </a:p>
        </p:txBody>
      </p:sp>
      <p:pic>
        <p:nvPicPr>
          <p:cNvPr id="1026" name="Picture 2" descr="SpringBootComponents">
            <a:extLst>
              <a:ext uri="{FF2B5EF4-FFF2-40B4-BE49-F238E27FC236}">
                <a16:creationId xmlns:a16="http://schemas.microsoft.com/office/drawing/2014/main" id="{388EEE3E-5682-43CF-A8EC-A0AAD673E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26996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1467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MVC vs </a:t>
            </a:r>
            <a:r>
              <a:rPr lang="en-IN" dirty="0" err="1"/>
              <a:t>WebFlux</a:t>
            </a:r>
            <a:endParaRPr lang="en-IN" dirty="0"/>
          </a:p>
        </p:txBody>
      </p:sp>
      <p:pic>
        <p:nvPicPr>
          <p:cNvPr id="1026" name="Picture 2" descr="spring webflux and spring mv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65" y="1943819"/>
            <a:ext cx="7620000" cy="424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9270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00528"/>
            <a:ext cx="9144000" cy="5056943"/>
          </a:xfrm>
          <a:prstGeom prst="rect">
            <a:avLst/>
          </a:prstGeom>
        </p:spPr>
      </p:pic>
    </p:spTree>
    <p:extLst>
      <p:ext uri="{BB962C8B-B14F-4D97-AF65-F5344CB8AC3E}">
        <p14:creationId xmlns:p14="http://schemas.microsoft.com/office/powerpoint/2010/main" val="19299559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99" y="1077663"/>
            <a:ext cx="9081601" cy="4765934"/>
          </a:xfrm>
          <a:prstGeom prst="rect">
            <a:avLst/>
          </a:prstGeom>
        </p:spPr>
      </p:pic>
    </p:spTree>
    <p:extLst>
      <p:ext uri="{BB962C8B-B14F-4D97-AF65-F5344CB8AC3E}">
        <p14:creationId xmlns:p14="http://schemas.microsoft.com/office/powerpoint/2010/main" val="3497290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7199" y="1139799"/>
            <a:ext cx="8049601" cy="4578401"/>
          </a:xfrm>
          <a:prstGeom prst="rect">
            <a:avLst/>
          </a:prstGeom>
        </p:spPr>
      </p:pic>
    </p:spTree>
    <p:extLst>
      <p:ext uri="{BB962C8B-B14F-4D97-AF65-F5344CB8AC3E}">
        <p14:creationId xmlns:p14="http://schemas.microsoft.com/office/powerpoint/2010/main" val="38580236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24000"/>
            <a:ext cx="9144000" cy="4504361"/>
          </a:xfrm>
          <a:prstGeom prst="rect">
            <a:avLst/>
          </a:prstGeom>
        </p:spPr>
      </p:pic>
    </p:spTree>
    <p:extLst>
      <p:ext uri="{BB962C8B-B14F-4D97-AF65-F5344CB8AC3E}">
        <p14:creationId xmlns:p14="http://schemas.microsoft.com/office/powerpoint/2010/main" val="7982805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software development, there can be cases where we need to handle the potentially large amount of data. </a:t>
            </a:r>
          </a:p>
          <a:p>
            <a:r>
              <a:rPr lang="en-US" dirty="0"/>
              <a:t>So while handling these kinds of scenarios there can be issues such as `out of memory` exceptions so we should divide the data in chunks and handle the chunks independently.</a:t>
            </a:r>
            <a:endParaRPr lang="en-IN" dirty="0"/>
          </a:p>
        </p:txBody>
      </p:sp>
      <p:sp>
        <p:nvSpPr>
          <p:cNvPr id="3" name="Title 2"/>
          <p:cNvSpPr>
            <a:spLocks noGrp="1"/>
          </p:cNvSpPr>
          <p:nvPr>
            <p:ph type="title"/>
          </p:nvPr>
        </p:nvSpPr>
        <p:spPr/>
        <p:txBody>
          <a:bodyPr/>
          <a:lstStyle/>
          <a:p>
            <a:r>
              <a:rPr lang="en-US" dirty="0"/>
              <a:t>Why Streams?</a:t>
            </a:r>
            <a:br>
              <a:rPr lang="en-US" dirty="0"/>
            </a:br>
            <a:endParaRPr lang="en-IN" dirty="0"/>
          </a:p>
        </p:txBody>
      </p:sp>
    </p:spTree>
    <p:extLst>
      <p:ext uri="{BB962C8B-B14F-4D97-AF65-F5344CB8AC3E}">
        <p14:creationId xmlns:p14="http://schemas.microsoft.com/office/powerpoint/2010/main" val="36697043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Akka is a toolkit and runtime for building highly concurrent, distributed, and fault tolerant applications on the JVM. </a:t>
            </a:r>
          </a:p>
          <a:p>
            <a:r>
              <a:rPr lang="en-US" dirty="0"/>
              <a:t>Akka is written in Scala, with language bindings provided for both Scala and Java.</a:t>
            </a:r>
          </a:p>
          <a:p>
            <a:r>
              <a:rPr lang="en-US" dirty="0" err="1"/>
              <a:t>Akka’s</a:t>
            </a:r>
            <a:r>
              <a:rPr lang="en-US" dirty="0"/>
              <a:t> approach to handling concurrency is based on the Actor Model. </a:t>
            </a:r>
          </a:p>
          <a:p>
            <a:r>
              <a:rPr lang="en-US" dirty="0"/>
              <a:t>In an actor-based system, everything is an actor, in much the same way that everything is an object in object-oriented design. </a:t>
            </a:r>
          </a:p>
          <a:p>
            <a:r>
              <a:rPr lang="en-US" dirty="0"/>
              <a:t>A key difference is that the Actor Model was specifically designed and architected to serve as a concurrent model whereas the object-oriented model is not. </a:t>
            </a:r>
          </a:p>
          <a:p>
            <a:r>
              <a:rPr lang="en-US" dirty="0"/>
              <a:t>More specifically, in a Scala actor system, actors interact and share information, without any presupposition of </a:t>
            </a:r>
            <a:r>
              <a:rPr lang="en-US" dirty="0" err="1"/>
              <a:t>sequentiality</a:t>
            </a:r>
            <a:r>
              <a:rPr lang="en-US" dirty="0"/>
              <a:t>. </a:t>
            </a:r>
          </a:p>
          <a:p>
            <a:r>
              <a:rPr lang="en-US" dirty="0"/>
              <a:t>The mechanism by which actors share information with one another, and task one another, is message passing.</a:t>
            </a:r>
          </a:p>
          <a:p>
            <a:endParaRPr lang="en-IN" dirty="0"/>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3751900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creates a layer between the actors and the underlying system such that actors simply need to process messages. </a:t>
            </a:r>
          </a:p>
          <a:p>
            <a:r>
              <a:rPr lang="en-US" dirty="0"/>
              <a:t>All the complexity of creating and scheduling threads, receiving and dispatching messages, and handling race conditions and synchronization, is relegated to the framework to handle transparently.</a:t>
            </a:r>
          </a:p>
          <a:p>
            <a:endParaRPr lang="en-IN" dirty="0"/>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11747861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strictly adheres to the Reactive Manifesto. </a:t>
            </a:r>
          </a:p>
          <a:p>
            <a:r>
              <a:rPr lang="en-US" dirty="0"/>
              <a:t>Reactive applications aim at replacing traditional multithreaded applications with an architecture that satisfies one or more of the following requirements:</a:t>
            </a:r>
          </a:p>
          <a:p>
            <a:r>
              <a:rPr lang="en-US" dirty="0"/>
              <a:t>Event-driven. Using Actors, one can write code that handles requests asynchronously and employs non-blocking operations exclusively.</a:t>
            </a:r>
          </a:p>
          <a:p>
            <a:r>
              <a:rPr lang="en-US" dirty="0"/>
              <a:t>Scalable. In Akka, adding nodes without having to modify the code is possible, thanks both to message passing and location transparency.</a:t>
            </a:r>
            <a:endParaRPr lang="en-IN" dirty="0"/>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27177273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i="1" dirty="0"/>
              <a:t>Resilient.</a:t>
            </a:r>
            <a:r>
              <a:rPr lang="en-US" dirty="0"/>
              <a:t> Any application will encounter errors and fail at some point in time. Akka provides “supervision” (fault tolerance) strategies to facilitate a self-healing system.</a:t>
            </a:r>
          </a:p>
          <a:p>
            <a:pPr fontAlgn="base"/>
            <a:r>
              <a:rPr lang="en-US" b="1" i="1" dirty="0"/>
              <a:t>Responsive.</a:t>
            </a:r>
            <a:r>
              <a:rPr lang="en-US" dirty="0"/>
              <a:t> Many of today’s high performance and rapid response applications need to give quick feedback to the user and therefore need to react to events in an extremely timely manner. </a:t>
            </a:r>
            <a:r>
              <a:rPr lang="en-US" dirty="0" err="1"/>
              <a:t>Akka’s</a:t>
            </a:r>
            <a:r>
              <a:rPr lang="en-US" dirty="0"/>
              <a:t> non-blocking, message-based strategy helps achieve this.</a:t>
            </a:r>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51949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Spring Boot Starters</a:t>
            </a:r>
            <a:br>
              <a:rPr lang="en-IN" b="0" dirty="0"/>
            </a:br>
            <a:endParaRPr lang="en-IN" dirty="0"/>
          </a:p>
        </p:txBody>
      </p:sp>
      <p:pic>
        <p:nvPicPr>
          <p:cNvPr id="4098"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05000"/>
            <a:ext cx="489585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9490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An actor is essentially nothing more than an object that receives messages and takes actions to handle them. </a:t>
            </a:r>
          </a:p>
          <a:p>
            <a:r>
              <a:rPr lang="en-US" dirty="0"/>
              <a:t>It is decoupled from the source of the message and its only responsibility is to properly recognize the type of message it has received and take action accordingly.</a:t>
            </a:r>
          </a:p>
          <a:p>
            <a:endParaRPr lang="en-IN" dirty="0"/>
          </a:p>
        </p:txBody>
      </p:sp>
      <p:sp>
        <p:nvSpPr>
          <p:cNvPr id="3" name="Title 2"/>
          <p:cNvSpPr>
            <a:spLocks noGrp="1"/>
          </p:cNvSpPr>
          <p:nvPr>
            <p:ph type="title"/>
          </p:nvPr>
        </p:nvSpPr>
        <p:spPr/>
        <p:txBody>
          <a:bodyPr/>
          <a:lstStyle/>
          <a:p>
            <a:r>
              <a:rPr lang="en-US" b="0" dirty="0"/>
              <a:t>What is an Actor in Akka?</a:t>
            </a:r>
            <a:br>
              <a:rPr lang="en-US" b="0" dirty="0"/>
            </a:br>
            <a:endParaRPr lang="en-IN" dirty="0"/>
          </a:p>
        </p:txBody>
      </p:sp>
    </p:spTree>
    <p:extLst>
      <p:ext uri="{BB962C8B-B14F-4D97-AF65-F5344CB8AC3E}">
        <p14:creationId xmlns:p14="http://schemas.microsoft.com/office/powerpoint/2010/main" val="19602923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Upon receiving a message, an actor may take one or more of the following actions:</a:t>
            </a:r>
          </a:p>
          <a:p>
            <a:r>
              <a:rPr lang="en-US" dirty="0"/>
              <a:t>Execute some operations itself (such as performing calculations, persisting data, calling an external web service, and so on)</a:t>
            </a:r>
          </a:p>
          <a:p>
            <a:r>
              <a:rPr lang="en-US" dirty="0"/>
              <a:t>Forward the message, or a derived message, to another actor</a:t>
            </a:r>
          </a:p>
          <a:p>
            <a:r>
              <a:rPr lang="en-US" dirty="0"/>
              <a:t>Instantiate a new actor and forward the message to it.</a:t>
            </a:r>
          </a:p>
          <a:p>
            <a:r>
              <a:rPr lang="en-US" dirty="0"/>
              <a:t>Alternatively, the actor may choose to ignore the message entirely (i.e., it may choose inaction) if it deems it appropriate to do so.</a:t>
            </a:r>
            <a:endParaRPr lang="en-IN" dirty="0"/>
          </a:p>
        </p:txBody>
      </p:sp>
      <p:sp>
        <p:nvSpPr>
          <p:cNvPr id="3" name="Title 2"/>
          <p:cNvSpPr>
            <a:spLocks noGrp="1"/>
          </p:cNvSpPr>
          <p:nvPr>
            <p:ph type="title"/>
          </p:nvPr>
        </p:nvSpPr>
        <p:spPr/>
        <p:txBody>
          <a:bodyPr/>
          <a:lstStyle/>
          <a:p>
            <a:r>
              <a:rPr lang="en-US" b="0" dirty="0"/>
              <a:t>What is an Actor in Akka?</a:t>
            </a:r>
            <a:br>
              <a:rPr lang="en-US" b="0" dirty="0"/>
            </a:br>
            <a:endParaRPr lang="en-IN" dirty="0"/>
          </a:p>
        </p:txBody>
      </p:sp>
    </p:spTree>
    <p:extLst>
      <p:ext uri="{BB962C8B-B14F-4D97-AF65-F5344CB8AC3E}">
        <p14:creationId xmlns:p14="http://schemas.microsoft.com/office/powerpoint/2010/main" val="710580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Taking a complex problem and recursively splitting it into smaller sub-problems is a sound problem solving technique in general. </a:t>
            </a:r>
          </a:p>
          <a:p>
            <a:r>
              <a:rPr lang="en-US" dirty="0"/>
              <a:t>This approach can be particularly beneficial in computer science (consistent with the Single Responsibility Principle), as it tends to yield clean, modularized code, with little or no redundancy, that is relatively easy to maintain.</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5723274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an actor-based design, use of this technique facilitates the logical organization of actors into a hierarchical structure known as an Actor System.</a:t>
            </a:r>
          </a:p>
          <a:p>
            <a:r>
              <a:rPr lang="en-US" dirty="0"/>
              <a:t> The actor system provides the infrastructure through which actors interact with one another.</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8098639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Actor System</a:t>
            </a:r>
            <a:br>
              <a:rPr lang="en-IN" b="0" dirty="0"/>
            </a:br>
            <a:endParaRPr lang="en-IN" dirty="0"/>
          </a:p>
        </p:txBody>
      </p:sp>
      <p:pic>
        <p:nvPicPr>
          <p:cNvPr id="5122" name="Picture 2" descr="An example of the way the actor system works in the Akka frame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219200"/>
            <a:ext cx="6096000" cy="53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1709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In Akka, the only way to communicate with an actor is through an </a:t>
            </a:r>
            <a:r>
              <a:rPr lang="en-US" dirty="0" err="1"/>
              <a:t>ActorRef</a:t>
            </a:r>
            <a:r>
              <a:rPr lang="en-US" dirty="0"/>
              <a:t>. </a:t>
            </a:r>
          </a:p>
          <a:p>
            <a:r>
              <a:rPr lang="en-US" dirty="0"/>
              <a:t>An </a:t>
            </a:r>
            <a:r>
              <a:rPr lang="en-US" dirty="0" err="1"/>
              <a:t>ActorRef</a:t>
            </a:r>
            <a:r>
              <a:rPr lang="en-US" dirty="0"/>
              <a:t> represents a reference to an actor that precludes other objects from directly accessing or manipulating that actor’s internals and state. </a:t>
            </a:r>
          </a:p>
          <a:p>
            <a:r>
              <a:rPr lang="en-US" dirty="0"/>
              <a:t>Messages may be sent to an actor via an </a:t>
            </a:r>
            <a:r>
              <a:rPr lang="en-US" dirty="0" err="1"/>
              <a:t>ActorRef</a:t>
            </a:r>
            <a:r>
              <a:rPr lang="en-US" dirty="0"/>
              <a:t> using one of the following syntax protocols:</a:t>
            </a:r>
          </a:p>
          <a:p>
            <a:r>
              <a:rPr lang="en-US" dirty="0"/>
              <a:t>! (“tell”) – sends the message and returns immediately</a:t>
            </a:r>
          </a:p>
          <a:p>
            <a:r>
              <a:rPr lang="en-US" dirty="0"/>
              <a:t>? (“ask”) – sends the message and returns a Future representing a possible reply</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41127223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Each actor has a mailbox to which its incoming messages are delivered. </a:t>
            </a:r>
          </a:p>
          <a:p>
            <a:r>
              <a:rPr lang="en-US" dirty="0"/>
              <a:t>There are multiple mailbox implementations from which to choose, with the default implementation being FIFO.</a:t>
            </a:r>
          </a:p>
          <a:p>
            <a:r>
              <a:rPr lang="en-US" dirty="0"/>
              <a:t>An actor contains many instance variables to maintain state while processing multiple messages. </a:t>
            </a:r>
          </a:p>
          <a:p>
            <a:r>
              <a:rPr lang="en-US" dirty="0"/>
              <a:t>Akka ensures that each instance of an actor runs in its own lightweight thread and that messages are processed one at a time. </a:t>
            </a:r>
          </a:p>
          <a:p>
            <a:r>
              <a:rPr lang="en-US" dirty="0"/>
              <a:t>In this way, each actor’s state can be reliably maintained without the developer needing to explicitly worry about synchronization or race conditions.</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2871407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Each actor is provided with the following useful information for performing its tasks via the Akka Actor API:</a:t>
            </a:r>
          </a:p>
          <a:p>
            <a:r>
              <a:rPr lang="en-US" dirty="0"/>
              <a:t>sender: an </a:t>
            </a:r>
            <a:r>
              <a:rPr lang="en-US" dirty="0" err="1"/>
              <a:t>ActorRef</a:t>
            </a:r>
            <a:r>
              <a:rPr lang="en-US" dirty="0"/>
              <a:t> to the sender of the message currently being processed</a:t>
            </a:r>
          </a:p>
          <a:p>
            <a:r>
              <a:rPr lang="en-US" dirty="0"/>
              <a:t>context: information and methods relating to the context within which the actor is running (includes, for example, an </a:t>
            </a:r>
            <a:r>
              <a:rPr lang="en-US" dirty="0" err="1"/>
              <a:t>actorOf</a:t>
            </a:r>
            <a:r>
              <a:rPr lang="en-US" dirty="0"/>
              <a:t> method for instantiating a new actor)</a:t>
            </a:r>
          </a:p>
          <a:p>
            <a:r>
              <a:rPr lang="en-US" dirty="0" err="1"/>
              <a:t>supervisionStrategy</a:t>
            </a:r>
            <a:r>
              <a:rPr lang="en-US" dirty="0"/>
              <a:t>: defines the strategy to be used for recovering from errors</a:t>
            </a:r>
          </a:p>
          <a:p>
            <a:r>
              <a:rPr lang="en-US" dirty="0"/>
              <a:t>self: the </a:t>
            </a:r>
            <a:r>
              <a:rPr lang="en-US" dirty="0" err="1"/>
              <a:t>ActorRef</a:t>
            </a:r>
            <a:r>
              <a:rPr lang="en-US" dirty="0"/>
              <a:t> for the actor itself</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16939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supervision describes a dependency relationship between actors: the supervisor delegates tasks to subordinates and therefore must respond to their failures. </a:t>
            </a:r>
          </a:p>
          <a:p>
            <a:r>
              <a:rPr lang="en-US" dirty="0"/>
              <a:t>When a subordinate detects a failure (i.e. throws an exception), it suspends itself and all its subordinates and sends a message to its supervisor, signaling failure. </a:t>
            </a:r>
          </a:p>
          <a:p>
            <a:r>
              <a:rPr lang="en-US" dirty="0"/>
              <a:t>Depending on the nature of the work to be supervised and the nature of the failure, the supervisor has a choice of the following four options:</a:t>
            </a:r>
            <a:endParaRPr lang="en-IN" dirty="0"/>
          </a:p>
        </p:txBody>
      </p:sp>
      <p:sp>
        <p:nvSpPr>
          <p:cNvPr id="3" name="Title 2"/>
          <p:cNvSpPr>
            <a:spLocks noGrp="1"/>
          </p:cNvSpPr>
          <p:nvPr>
            <p:ph type="title"/>
          </p:nvPr>
        </p:nvSpPr>
        <p:spPr/>
        <p:txBody>
          <a:bodyPr/>
          <a:lstStyle/>
          <a:p>
            <a:r>
              <a:rPr lang="en-IN" dirty="0"/>
              <a:t>Supervision</a:t>
            </a:r>
          </a:p>
        </p:txBody>
      </p:sp>
    </p:spTree>
    <p:extLst>
      <p:ext uri="{BB962C8B-B14F-4D97-AF65-F5344CB8AC3E}">
        <p14:creationId xmlns:p14="http://schemas.microsoft.com/office/powerpoint/2010/main" val="20496209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Resume the subordinate, keeping its accumulated internal state</a:t>
            </a:r>
          </a:p>
          <a:p>
            <a:r>
              <a:rPr lang="en-US" dirty="0"/>
              <a:t>Restart the subordinate, clearing out its accumulated internal state</a:t>
            </a:r>
          </a:p>
          <a:p>
            <a:r>
              <a:rPr lang="en-US" dirty="0"/>
              <a:t>Stop the subordinate permanently</a:t>
            </a:r>
          </a:p>
          <a:p>
            <a:r>
              <a:rPr lang="en-US" dirty="0"/>
              <a:t>Escalate the failure, thereby failing itself</a:t>
            </a:r>
          </a:p>
          <a:p>
            <a:endParaRPr lang="en-IN" dirty="0"/>
          </a:p>
        </p:txBody>
      </p:sp>
      <p:sp>
        <p:nvSpPr>
          <p:cNvPr id="3" name="Title 2"/>
          <p:cNvSpPr>
            <a:spLocks noGrp="1"/>
          </p:cNvSpPr>
          <p:nvPr>
            <p:ph type="title"/>
          </p:nvPr>
        </p:nvSpPr>
        <p:spPr/>
        <p:txBody>
          <a:bodyPr/>
          <a:lstStyle/>
          <a:p>
            <a:r>
              <a:rPr lang="en-IN" dirty="0"/>
              <a:t>Supervision</a:t>
            </a:r>
          </a:p>
        </p:txBody>
      </p:sp>
    </p:spTree>
    <p:extLst>
      <p:ext uri="{BB962C8B-B14F-4D97-AF65-F5344CB8AC3E}">
        <p14:creationId xmlns:p14="http://schemas.microsoft.com/office/powerpoint/2010/main" val="166555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D83831-4F6A-4CA9-AB26-BC04FD856209}"/>
              </a:ext>
            </a:extLst>
          </p:cNvPr>
          <p:cNvSpPr>
            <a:spLocks noGrp="1"/>
          </p:cNvSpPr>
          <p:nvPr>
            <p:ph sz="quarter" idx="12"/>
          </p:nvPr>
        </p:nvSpPr>
        <p:spPr/>
        <p:txBody>
          <a:bodyPr>
            <a:normAutofit fontScale="92500" lnSpcReduction="10000"/>
          </a:bodyPr>
          <a:lstStyle/>
          <a:p>
            <a:r>
              <a:rPr lang="en-US" dirty="0"/>
              <a:t>The main responsibility of Spring Boot Starter is to combine a group of common or related dependencies into single dependencies. </a:t>
            </a:r>
          </a:p>
          <a:p>
            <a:r>
              <a:rPr lang="en-IN" dirty="0"/>
              <a:t>For instance, we would like to develop a Spring </a:t>
            </a:r>
            <a:r>
              <a:rPr lang="en-IN" dirty="0" err="1"/>
              <a:t>WebApplication</a:t>
            </a:r>
            <a:r>
              <a:rPr lang="en-IN" dirty="0"/>
              <a:t> with Tomcat </a:t>
            </a:r>
            <a:r>
              <a:rPr lang="en-IN" dirty="0" err="1"/>
              <a:t>WebServer</a:t>
            </a:r>
            <a:r>
              <a:rPr lang="en-IN" dirty="0"/>
              <a:t>. </a:t>
            </a:r>
          </a:p>
          <a:p>
            <a:r>
              <a:rPr lang="en-IN" dirty="0"/>
              <a:t>Then we need to add the following minimal jar dependencies in your Maven’s pom.xml file or Gradle’s </a:t>
            </a:r>
            <a:r>
              <a:rPr lang="en-IN" dirty="0" err="1"/>
              <a:t>build.gradle</a:t>
            </a:r>
            <a:r>
              <a:rPr lang="en-IN" dirty="0"/>
              <a:t> file</a:t>
            </a:r>
          </a:p>
          <a:p>
            <a:pPr lvl="1"/>
            <a:r>
              <a:rPr lang="en-IN" b="1" dirty="0">
                <a:solidFill>
                  <a:srgbClr val="FF0000"/>
                </a:solidFill>
              </a:rPr>
              <a:t>Spring core Jar file(spring-core-xx.jar)</a:t>
            </a:r>
          </a:p>
          <a:p>
            <a:pPr lvl="1"/>
            <a:r>
              <a:rPr lang="en-IN" b="1" dirty="0">
                <a:solidFill>
                  <a:srgbClr val="FF0000"/>
                </a:solidFill>
              </a:rPr>
              <a:t>Spring Web Jar file(spring-web-xx.jar)</a:t>
            </a:r>
          </a:p>
          <a:p>
            <a:pPr lvl="1"/>
            <a:r>
              <a:rPr lang="en-IN" b="1" dirty="0">
                <a:solidFill>
                  <a:srgbClr val="FF0000"/>
                </a:solidFill>
              </a:rPr>
              <a:t>Spring Web MVC Jar file(spring-webmvc-xx.jar)</a:t>
            </a:r>
          </a:p>
          <a:p>
            <a:pPr lvl="1"/>
            <a:r>
              <a:rPr lang="en-IN" b="1" dirty="0">
                <a:solidFill>
                  <a:srgbClr val="FF0000"/>
                </a:solidFill>
              </a:rPr>
              <a:t>Servlet Jar file(servlet-xx.jar)</a:t>
            </a:r>
          </a:p>
        </p:txBody>
      </p:sp>
      <p:sp>
        <p:nvSpPr>
          <p:cNvPr id="3" name="Title 2">
            <a:extLst>
              <a:ext uri="{FF2B5EF4-FFF2-40B4-BE49-F238E27FC236}">
                <a16:creationId xmlns:a16="http://schemas.microsoft.com/office/drawing/2014/main" id="{F669850F-18F1-4B29-B979-3BF2168BEC7F}"/>
              </a:ext>
            </a:extLst>
          </p:cNvPr>
          <p:cNvSpPr>
            <a:spLocks noGrp="1"/>
          </p:cNvSpPr>
          <p:nvPr>
            <p:ph type="title"/>
          </p:nvPr>
        </p:nvSpPr>
        <p:spPr/>
        <p:txBody>
          <a:bodyPr/>
          <a:lstStyle/>
          <a:p>
            <a:r>
              <a:rPr lang="en-IN" dirty="0" err="1"/>
              <a:t>Springboot</a:t>
            </a:r>
            <a:r>
              <a:rPr lang="en-IN" dirty="0"/>
              <a:t> Starter</a:t>
            </a:r>
          </a:p>
        </p:txBody>
      </p:sp>
    </p:spTree>
    <p:extLst>
      <p:ext uri="{BB962C8B-B14F-4D97-AF65-F5344CB8AC3E}">
        <p14:creationId xmlns:p14="http://schemas.microsoft.com/office/powerpoint/2010/main" val="9157327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presented with an actor which failed while processing a certain message, causes for the failure fall into three categories:</a:t>
            </a:r>
          </a:p>
          <a:p>
            <a:r>
              <a:rPr lang="en-US" dirty="0"/>
              <a:t>Systematic (i.e. programming) error for the specific message received</a:t>
            </a:r>
          </a:p>
          <a:p>
            <a:r>
              <a:rPr lang="en-US" dirty="0"/>
              <a:t>(Transient) failure of some external resource used during processing the message</a:t>
            </a:r>
          </a:p>
          <a:p>
            <a:r>
              <a:rPr lang="en-US" dirty="0"/>
              <a:t>Corrupt internal state of the actor</a:t>
            </a:r>
          </a:p>
          <a:p>
            <a:endParaRPr lang="en-IN" dirty="0"/>
          </a:p>
        </p:txBody>
      </p:sp>
      <p:sp>
        <p:nvSpPr>
          <p:cNvPr id="3" name="Title 2"/>
          <p:cNvSpPr>
            <a:spLocks noGrp="1"/>
          </p:cNvSpPr>
          <p:nvPr>
            <p:ph type="title"/>
          </p:nvPr>
        </p:nvSpPr>
        <p:spPr/>
        <p:txBody>
          <a:bodyPr/>
          <a:lstStyle/>
          <a:p>
            <a:r>
              <a:rPr lang="en-IN" dirty="0"/>
              <a:t>What Restarting Means</a:t>
            </a:r>
            <a:br>
              <a:rPr lang="en-IN" dirty="0"/>
            </a:br>
            <a:endParaRPr lang="en-IN" dirty="0"/>
          </a:p>
        </p:txBody>
      </p:sp>
    </p:spTree>
    <p:extLst>
      <p:ext uri="{BB962C8B-B14F-4D97-AF65-F5344CB8AC3E}">
        <p14:creationId xmlns:p14="http://schemas.microsoft.com/office/powerpoint/2010/main" val="14985505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suspend the actor (which means that it will not process normal messages until resumed), and recursively suspend all children</a:t>
            </a:r>
          </a:p>
          <a:p>
            <a:r>
              <a:rPr lang="en-US" dirty="0"/>
              <a:t>call the old instance’s </a:t>
            </a:r>
            <a:r>
              <a:rPr lang="en-US" dirty="0" err="1"/>
              <a:t>preRestart</a:t>
            </a:r>
            <a:r>
              <a:rPr lang="en-US" dirty="0"/>
              <a:t> hook (defaults to sending termination requests to all children and calling </a:t>
            </a:r>
            <a:r>
              <a:rPr lang="en-US" dirty="0" err="1"/>
              <a:t>postStop</a:t>
            </a:r>
            <a:r>
              <a:rPr lang="en-US" dirty="0"/>
              <a:t>)</a:t>
            </a:r>
          </a:p>
          <a:p>
            <a:r>
              <a:rPr lang="en-US" dirty="0"/>
              <a:t>wait for all children which were requested to terminate (using </a:t>
            </a:r>
            <a:r>
              <a:rPr lang="en-US" dirty="0" err="1"/>
              <a:t>context.stop</a:t>
            </a:r>
            <a:r>
              <a:rPr lang="en-US" dirty="0"/>
              <a:t>()) during </a:t>
            </a:r>
            <a:r>
              <a:rPr lang="en-US" dirty="0" err="1"/>
              <a:t>preRestart</a:t>
            </a:r>
            <a:r>
              <a:rPr lang="en-US" dirty="0"/>
              <a:t> to actually terminate; this—like all actor operations—is non-blocking, the termination notice from the last killed child will effect the progression to the next step</a:t>
            </a:r>
          </a:p>
          <a:p>
            <a:r>
              <a:rPr lang="en-US" dirty="0"/>
              <a:t>create new actor instance by invoking the originally provided factory again</a:t>
            </a:r>
          </a:p>
          <a:p>
            <a:r>
              <a:rPr lang="en-US" dirty="0"/>
              <a:t>invoke </a:t>
            </a:r>
            <a:r>
              <a:rPr lang="en-US" dirty="0" err="1"/>
              <a:t>postRestart</a:t>
            </a:r>
            <a:r>
              <a:rPr lang="en-US" dirty="0"/>
              <a:t> on the new instance (which by default also calls </a:t>
            </a:r>
            <a:r>
              <a:rPr lang="en-US" dirty="0" err="1"/>
              <a:t>preStart</a:t>
            </a:r>
            <a:r>
              <a:rPr lang="en-US" dirty="0"/>
              <a:t>)</a:t>
            </a:r>
          </a:p>
          <a:p>
            <a:r>
              <a:rPr lang="en-US" dirty="0"/>
              <a:t>send restart request to all children which were not killed in step 3; restarted children will follow the same process recursively, from step 2</a:t>
            </a:r>
          </a:p>
          <a:p>
            <a:r>
              <a:rPr lang="en-US" dirty="0"/>
              <a:t>resume the actor</a:t>
            </a:r>
            <a:endParaRPr lang="en-IN" dirty="0"/>
          </a:p>
        </p:txBody>
      </p:sp>
      <p:sp>
        <p:nvSpPr>
          <p:cNvPr id="3" name="Title 2"/>
          <p:cNvSpPr>
            <a:spLocks noGrp="1"/>
          </p:cNvSpPr>
          <p:nvPr>
            <p:ph type="title"/>
          </p:nvPr>
        </p:nvSpPr>
        <p:spPr/>
        <p:txBody>
          <a:bodyPr/>
          <a:lstStyle/>
          <a:p>
            <a:r>
              <a:rPr lang="en-IN" dirty="0"/>
              <a:t>What Restarting Means</a:t>
            </a:r>
            <a:br>
              <a:rPr lang="en-IN" dirty="0"/>
            </a:br>
            <a:endParaRPr lang="en-IN" dirty="0"/>
          </a:p>
        </p:txBody>
      </p:sp>
    </p:spTree>
    <p:extLst>
      <p:ext uri="{BB962C8B-B14F-4D97-AF65-F5344CB8AC3E}">
        <p14:creationId xmlns:p14="http://schemas.microsoft.com/office/powerpoint/2010/main" val="31174672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ensures that each instance of an actor runs in its own lightweight thread and that messages are processed one at a time. </a:t>
            </a:r>
          </a:p>
          <a:p>
            <a:r>
              <a:rPr lang="en-US" dirty="0"/>
              <a:t>In this way, each actor's state can be reliably maintained without the developer needing to explicitly worry about synchronization or race conditions.</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7145595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Actors are objects which encapsulate state and behavior, they communicate exclusively by exchanging messages which are placed into the recipient’s mailbox. </a:t>
            </a:r>
          </a:p>
          <a:p>
            <a:r>
              <a:rPr lang="en-US" dirty="0"/>
              <a:t>In a sense, actors are the most stringent form of object-oriented programming, but it serves better to view them as persons: </a:t>
            </a:r>
          </a:p>
          <a:p>
            <a:r>
              <a:rPr lang="en-US" dirty="0"/>
              <a:t>while modeling a solution with actors, envision a group of people and assign sub-tasks to them, arrange their functions into an organizational structure and think about how to escalate failure.</a:t>
            </a:r>
          </a:p>
          <a:p>
            <a:r>
              <a:rPr lang="en-US" dirty="0"/>
              <a:t>The result can then serve as a mental scaffolding for building the software implementation.</a:t>
            </a:r>
          </a:p>
        </p:txBody>
      </p:sp>
      <p:sp>
        <p:nvSpPr>
          <p:cNvPr id="3" name="Title 2"/>
          <p:cNvSpPr>
            <a:spLocks noGrp="1"/>
          </p:cNvSpPr>
          <p:nvPr>
            <p:ph type="title"/>
          </p:nvPr>
        </p:nvSpPr>
        <p:spPr/>
        <p:txBody>
          <a:bodyPr>
            <a:normAutofit fontScale="90000"/>
          </a:bodyPr>
          <a:lstStyle/>
          <a:p>
            <a:br>
              <a:rPr lang="en-IN" dirty="0"/>
            </a:br>
            <a:br>
              <a:rPr lang="en-IN" dirty="0"/>
            </a:br>
            <a:r>
              <a:rPr lang="en-IN" dirty="0"/>
              <a:t>Actor System</a:t>
            </a:r>
            <a:br>
              <a:rPr lang="en-IN" dirty="0"/>
            </a:br>
            <a:endParaRPr lang="en-IN" dirty="0"/>
          </a:p>
        </p:txBody>
      </p:sp>
    </p:spTree>
    <p:extLst>
      <p:ext uri="{BB962C8B-B14F-4D97-AF65-F5344CB8AC3E}">
        <p14:creationId xmlns:p14="http://schemas.microsoft.com/office/powerpoint/2010/main" val="9372845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An actor is a container for State, Behavior, a Mailbox, Child Actors and a Supervisor Strategy. </a:t>
            </a:r>
          </a:p>
          <a:p>
            <a:r>
              <a:rPr lang="en-US" dirty="0"/>
              <a:t>All of this is encapsulated behind an Actor Reference. </a:t>
            </a:r>
          </a:p>
          <a:p>
            <a:r>
              <a:rPr lang="en-US" dirty="0"/>
              <a:t>One noteworthy aspect is that actors have an explicit lifecycle, they are not automatically destroyed when no longer referenced; </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1830720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ctormodel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43000"/>
            <a:ext cx="6603999"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374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kka Actor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8" y="1588698"/>
            <a:ext cx="9177068"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1529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State</a:t>
            </a:r>
          </a:p>
          <a:p>
            <a:r>
              <a:rPr lang="en-US" dirty="0"/>
              <a:t>Actor objects will typically contain some variables which reflect possible states the actor may be in. </a:t>
            </a:r>
          </a:p>
          <a:p>
            <a:r>
              <a:rPr lang="en-US" dirty="0"/>
              <a:t>This can be an explicit state machine, or it could be a counter, set of listeners, pending requests, etc. </a:t>
            </a:r>
          </a:p>
          <a:p>
            <a:r>
              <a:rPr lang="en-US" dirty="0"/>
              <a:t>These data are what make an actor valuable, and they must be protected from corruption by other actors. </a:t>
            </a:r>
          </a:p>
          <a:p>
            <a:r>
              <a:rPr lang="en-US" dirty="0"/>
              <a:t>The good news is that Akka actors conceptually each have their own light-weight thread, which is completely shielded from the rest of the system. </a:t>
            </a:r>
          </a:p>
          <a:p>
            <a:r>
              <a:rPr lang="en-US" dirty="0"/>
              <a:t>This means that instead of having to synchronize access using locks you can write your actor code without worrying about concurrency at all.</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6445063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Behavior</a:t>
            </a:r>
          </a:p>
          <a:p>
            <a:r>
              <a:rPr lang="en-US" dirty="0"/>
              <a:t>Every time a message is processed, it is matched against the current behavior of the actor. </a:t>
            </a:r>
          </a:p>
          <a:p>
            <a:r>
              <a:rPr lang="en-US" dirty="0"/>
              <a:t>Behavior means a function which defines the actions to be taken in reaction to the message at that point in time, say forward a request if the client is authorized, deny it otherwise. </a:t>
            </a:r>
          </a:p>
          <a:p>
            <a:r>
              <a:rPr lang="en-US" dirty="0"/>
              <a:t>This behavior may change over time, e.g. because different clients obtain authorization over time, or because the actor may go into an “out-of-service” mode and later come back.</a:t>
            </a:r>
          </a:p>
          <a:p>
            <a:r>
              <a:rPr lang="en-US" dirty="0"/>
              <a:t> These changes are achieved by either encoding them in state variables which are read from the behavior logic, or the function itself may be swapped out at runtime, see the become and </a:t>
            </a:r>
            <a:r>
              <a:rPr lang="en-US" dirty="0" err="1"/>
              <a:t>unbecome</a:t>
            </a:r>
            <a:r>
              <a:rPr lang="en-US" dirty="0"/>
              <a:t> operations.</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6136429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Mailbox</a:t>
            </a:r>
          </a:p>
          <a:p>
            <a:r>
              <a:rPr lang="en-US" dirty="0"/>
              <a:t>An actor’s purpose is the processing of messages, and these messages were sent to the actor from other actors (or from outside the actor system). </a:t>
            </a:r>
          </a:p>
          <a:p>
            <a:r>
              <a:rPr lang="en-US" dirty="0"/>
              <a:t>The piece which connects sender and receiver is the actor’s mailbox: each actor has exactly one mailbox to which all senders </a:t>
            </a:r>
            <a:r>
              <a:rPr lang="en-US" dirty="0" err="1"/>
              <a:t>enqueue</a:t>
            </a:r>
            <a:r>
              <a:rPr lang="en-US" dirty="0"/>
              <a:t> their messages.</a:t>
            </a:r>
          </a:p>
          <a:p>
            <a:r>
              <a:rPr lang="en-US" dirty="0"/>
              <a:t> </a:t>
            </a:r>
            <a:r>
              <a:rPr lang="en-US" dirty="0" err="1"/>
              <a:t>Enqueuing</a:t>
            </a:r>
            <a:r>
              <a:rPr lang="en-US" dirty="0"/>
              <a:t> happens in the time-order of send operations, which means that messages sent from different actors may not have a defined order at runtime due to the apparent randomness of distributing actors across threads. </a:t>
            </a:r>
          </a:p>
          <a:p>
            <a:r>
              <a:rPr lang="en-US" dirty="0"/>
              <a:t>Sending multiple messages to the same target from the same actor, on the other hand, will </a:t>
            </a:r>
            <a:r>
              <a:rPr lang="en-US" dirty="0" err="1"/>
              <a:t>enqueue</a:t>
            </a:r>
            <a:r>
              <a:rPr lang="en-US" dirty="0"/>
              <a:t> them in the same order.</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3635946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D83831-4F6A-4CA9-AB26-BC04FD856209}"/>
              </a:ext>
            </a:extLst>
          </p:cNvPr>
          <p:cNvSpPr>
            <a:spLocks noGrp="1"/>
          </p:cNvSpPr>
          <p:nvPr>
            <p:ph sz="quarter" idx="12"/>
          </p:nvPr>
        </p:nvSpPr>
        <p:spPr/>
        <p:txBody>
          <a:bodyPr>
            <a:normAutofit/>
          </a:bodyPr>
          <a:lstStyle/>
          <a:p>
            <a:r>
              <a:rPr lang="en-IN" dirty="0"/>
              <a:t>If we want to add some database, then we need to add database related jars like Spring JDBC jar file, Spring ORM jar </a:t>
            </a:r>
            <a:r>
              <a:rPr lang="en-IN" dirty="0" err="1"/>
              <a:t>files,Spring</a:t>
            </a:r>
            <a:r>
              <a:rPr lang="en-IN" dirty="0"/>
              <a:t> Transaction Jar file etc.</a:t>
            </a:r>
          </a:p>
          <a:p>
            <a:pPr lvl="1"/>
            <a:r>
              <a:rPr lang="en-IN" dirty="0"/>
              <a:t>Spring JDBC Jar file(spring-jdbc-xx.jar)</a:t>
            </a:r>
          </a:p>
          <a:p>
            <a:pPr lvl="1"/>
            <a:r>
              <a:rPr lang="en-IN" dirty="0"/>
              <a:t>Spring ORM Jar file(spring-orm-xx.jar)</a:t>
            </a:r>
          </a:p>
          <a:p>
            <a:pPr lvl="1"/>
            <a:r>
              <a:rPr lang="en-IN" dirty="0"/>
              <a:t>Spring Transaction Jar file(spring-transaction-xx.jar)</a:t>
            </a:r>
          </a:p>
        </p:txBody>
      </p:sp>
      <p:sp>
        <p:nvSpPr>
          <p:cNvPr id="3" name="Title 2">
            <a:extLst>
              <a:ext uri="{FF2B5EF4-FFF2-40B4-BE49-F238E27FC236}">
                <a16:creationId xmlns:a16="http://schemas.microsoft.com/office/drawing/2014/main" id="{F669850F-18F1-4B29-B979-3BF2168BEC7F}"/>
              </a:ext>
            </a:extLst>
          </p:cNvPr>
          <p:cNvSpPr>
            <a:spLocks noGrp="1"/>
          </p:cNvSpPr>
          <p:nvPr>
            <p:ph type="title"/>
          </p:nvPr>
        </p:nvSpPr>
        <p:spPr/>
        <p:txBody>
          <a:bodyPr/>
          <a:lstStyle/>
          <a:p>
            <a:r>
              <a:rPr lang="en-IN" dirty="0" err="1"/>
              <a:t>Springboot</a:t>
            </a:r>
            <a:r>
              <a:rPr lang="en-IN" dirty="0"/>
              <a:t> Starter</a:t>
            </a:r>
          </a:p>
        </p:txBody>
      </p:sp>
    </p:spTree>
    <p:extLst>
      <p:ext uri="{BB962C8B-B14F-4D97-AF65-F5344CB8AC3E}">
        <p14:creationId xmlns:p14="http://schemas.microsoft.com/office/powerpoint/2010/main" val="15651788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Child Actors</a:t>
            </a:r>
          </a:p>
          <a:p>
            <a:r>
              <a:rPr lang="en-US" dirty="0"/>
              <a:t>Each actor is potentially a supervisor: if it creates children for delegating sub-tasks, it will automatically supervise them. </a:t>
            </a:r>
          </a:p>
          <a:p>
            <a:r>
              <a:rPr lang="en-US" dirty="0"/>
              <a:t>The list of children is maintained within the actor’s context and the actor has access to it. </a:t>
            </a:r>
          </a:p>
          <a:p>
            <a:r>
              <a:rPr lang="en-US" dirty="0"/>
              <a:t>Modifications to the list are done by creating (</a:t>
            </a:r>
            <a:r>
              <a:rPr lang="en-US" dirty="0" err="1"/>
              <a:t>context.actorOf</a:t>
            </a:r>
            <a:r>
              <a:rPr lang="en-US" dirty="0"/>
              <a:t>(...)) or stopping (</a:t>
            </a:r>
            <a:r>
              <a:rPr lang="en-US" dirty="0" err="1"/>
              <a:t>context.stop</a:t>
            </a:r>
            <a:r>
              <a:rPr lang="en-US" dirty="0"/>
              <a:t>(child)) children and these actions are reflected immediately. </a:t>
            </a:r>
          </a:p>
          <a:p>
            <a:r>
              <a:rPr lang="en-US" dirty="0"/>
              <a:t>The actual creation and termination actions happen behind the scenes in an asynchronous way, so they do not “block” their supervisor.</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3416008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Supervisor Strategy</a:t>
            </a:r>
          </a:p>
          <a:p>
            <a:r>
              <a:rPr lang="en-US" dirty="0"/>
              <a:t>The final piece of an actor is its strategy for handling faults of its children. </a:t>
            </a:r>
          </a:p>
          <a:p>
            <a:r>
              <a:rPr lang="en-US" dirty="0"/>
              <a:t>Fault handling is then done transparently by Akka, applying one of the strategies in Supervision and Monitoring for each incoming failure. </a:t>
            </a:r>
          </a:p>
          <a:p>
            <a:r>
              <a:rPr lang="en-US" dirty="0"/>
              <a:t>As this strategy is fundamental to how an actor system is structured, it cannot be changed once an actor has been created.</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25889790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When an Actor Terminates</a:t>
            </a:r>
          </a:p>
          <a:p>
            <a:r>
              <a:rPr lang="en-US" dirty="0"/>
              <a:t>Once an actor terminates, i.e. fails in a way which is not handled by a restart, stops itself or is stopped by its supervisor, it will free up its resources, draining all remaining messages from its mailbox into the system’s “dead letter mailbox” which will forward them to the </a:t>
            </a:r>
            <a:r>
              <a:rPr lang="en-US" dirty="0" err="1"/>
              <a:t>EventStream</a:t>
            </a:r>
            <a:r>
              <a:rPr lang="en-US" dirty="0"/>
              <a:t> as </a:t>
            </a:r>
            <a:r>
              <a:rPr lang="en-US" dirty="0" err="1"/>
              <a:t>DeadLetters</a:t>
            </a:r>
            <a:r>
              <a:rPr lang="en-US" dirty="0"/>
              <a:t>. </a:t>
            </a:r>
          </a:p>
          <a:p>
            <a:r>
              <a:rPr lang="en-US" dirty="0"/>
              <a:t>The mailbox is then replaced within the actor reference with a system mailbox, redirecting all new messages to the </a:t>
            </a:r>
            <a:r>
              <a:rPr lang="en-US" dirty="0" err="1"/>
              <a:t>EventStream</a:t>
            </a:r>
            <a:r>
              <a:rPr lang="en-US" dirty="0"/>
              <a:t> as </a:t>
            </a:r>
            <a:r>
              <a:rPr lang="en-US" dirty="0" err="1"/>
              <a:t>DeadLetters</a:t>
            </a:r>
            <a:r>
              <a:rPr lang="en-US" dirty="0"/>
              <a:t>. </a:t>
            </a:r>
          </a:p>
          <a:p>
            <a:r>
              <a:rPr lang="en-US" dirty="0"/>
              <a:t>This is done on a best effort basis, though, so do not rely on it in order to construct “guaranteed delivery”.</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8593533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a:t>Akka</a:t>
            </a:r>
            <a:r>
              <a:rPr lang="en-IN" dirty="0"/>
              <a:t> is </a:t>
            </a:r>
            <a:r>
              <a:rPr lang="en-US" dirty="0"/>
              <a:t>a set of open-source libraries for designing scalable, resilient systems that span processor cores and networks. </a:t>
            </a:r>
          </a:p>
          <a:p>
            <a:r>
              <a:rPr lang="en-US" dirty="0"/>
              <a:t>Akka allows you to focus on meeting business needs instead of writing low-level code to provide reliable behavior, fault tolerance, and high performance.</a:t>
            </a:r>
          </a:p>
          <a:p>
            <a:r>
              <a:rPr lang="en-US" dirty="0"/>
              <a:t>Many common practices and accepted programming models do not address important challenges inherent in designing systems for modern computer architectures. </a:t>
            </a:r>
            <a:endParaRPr lang="en-IN" dirty="0"/>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39994483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To be successful, distributed systems must cope in an environment where components crash without responding, messages get lost without a trace on the wire, and network latency fluctuates. </a:t>
            </a:r>
          </a:p>
          <a:p>
            <a:endParaRPr lang="en-IN" dirty="0"/>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28973534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provides:</a:t>
            </a:r>
          </a:p>
          <a:p>
            <a:r>
              <a:rPr lang="en-US" dirty="0"/>
              <a:t>Multi-threaded behavior without the use of low-level concurrency constructs like atomics or locks — relieving you from even thinking about memory visibility issues.</a:t>
            </a:r>
          </a:p>
          <a:p>
            <a:r>
              <a:rPr lang="en-US" dirty="0"/>
              <a:t>Transparent remote communication between systems and their components — relieving you from writing and maintaining difficult networking code.</a:t>
            </a:r>
          </a:p>
          <a:p>
            <a:r>
              <a:rPr lang="en-US" dirty="0"/>
              <a:t>A clustered, high-availability architecture that is elastic, scales in or out, on demand — enabling you to deliver a truly reactive system.</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21894649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Akka-Streams provide a higher-level abstraction over </a:t>
            </a:r>
            <a:r>
              <a:rPr lang="en-US" dirty="0" err="1"/>
              <a:t>Akka’s</a:t>
            </a:r>
            <a:r>
              <a:rPr lang="en-US" dirty="0"/>
              <a:t> existing actor model. </a:t>
            </a:r>
          </a:p>
          <a:p>
            <a:r>
              <a:rPr lang="en-US" dirty="0"/>
              <a:t>The Actor model provides an excellent primitive for writing concurrent, scalable software, but it still is a primitive; </a:t>
            </a:r>
          </a:p>
          <a:p>
            <a:endParaRPr lang="en-US" dirty="0"/>
          </a:p>
        </p:txBody>
      </p:sp>
      <p:sp>
        <p:nvSpPr>
          <p:cNvPr id="3" name="Title 2"/>
          <p:cNvSpPr>
            <a:spLocks noGrp="1"/>
          </p:cNvSpPr>
          <p:nvPr>
            <p:ph type="title"/>
          </p:nvPr>
        </p:nvSpPr>
        <p:spPr/>
        <p:txBody>
          <a:bodyPr/>
          <a:lstStyle/>
          <a:p>
            <a:r>
              <a:rPr lang="en-IN" dirty="0" err="1"/>
              <a:t>Akka</a:t>
            </a:r>
            <a:r>
              <a:rPr lang="en-IN" dirty="0"/>
              <a:t> Streams</a:t>
            </a:r>
          </a:p>
        </p:txBody>
      </p:sp>
    </p:spTree>
    <p:extLst>
      <p:ext uri="{BB962C8B-B14F-4D97-AF65-F5344CB8AC3E}">
        <p14:creationId xmlns:p14="http://schemas.microsoft.com/office/powerpoint/2010/main" val="34715306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Akka Streams, we represent data processing in a form of data flow through an arbitrary complex graph of processing stages. </a:t>
            </a:r>
          </a:p>
          <a:p>
            <a:r>
              <a:rPr lang="en-US" dirty="0"/>
              <a:t>Stages have zero or more inputs and zero or more outputs. </a:t>
            </a:r>
          </a:p>
          <a:p>
            <a:r>
              <a:rPr lang="en-US" dirty="0"/>
              <a:t>The basic building blocks are Sources (one output), Sinks (one input) and Flows (one input and one output). </a:t>
            </a:r>
          </a:p>
          <a:p>
            <a:r>
              <a:rPr lang="en-US" dirty="0"/>
              <a:t>Using them, we can build arbitrary long linear pipelines. </a:t>
            </a:r>
            <a:endParaRPr lang="en-IN" dirty="0"/>
          </a:p>
        </p:txBody>
      </p:sp>
      <p:sp>
        <p:nvSpPr>
          <p:cNvPr id="3" name="Title 2"/>
          <p:cNvSpPr>
            <a:spLocks noGrp="1"/>
          </p:cNvSpPr>
          <p:nvPr>
            <p:ph type="title"/>
          </p:nvPr>
        </p:nvSpPr>
        <p:spPr/>
        <p:txBody>
          <a:bodyPr/>
          <a:lstStyle/>
          <a:p>
            <a:r>
              <a:rPr lang="en-IN" b="0" dirty="0" err="1"/>
              <a:t>Akka</a:t>
            </a:r>
            <a:r>
              <a:rPr lang="en-IN" b="0" dirty="0"/>
              <a:t> Streams basics</a:t>
            </a:r>
            <a:br>
              <a:rPr lang="en-IN" b="0" dirty="0"/>
            </a:br>
            <a:endParaRPr lang="en-IN" dirty="0"/>
          </a:p>
        </p:txBody>
      </p:sp>
    </p:spTree>
    <p:extLst>
      <p:ext uri="{BB962C8B-B14F-4D97-AF65-F5344CB8AC3E}">
        <p14:creationId xmlns:p14="http://schemas.microsoft.com/office/powerpoint/2010/main" val="1997553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Akka streams consist of 3 major components in it – Source, Flow, Sink – and any non-cyclical stream consist of at least 2 components Source, Sink and any number of Flow element.</a:t>
            </a:r>
          </a:p>
          <a:p>
            <a:pPr fontAlgn="base"/>
            <a:r>
              <a:rPr lang="en-US" dirty="0"/>
              <a:t>Source – this is the Source of data. It has exactly one output. We can think of Source as Publisher.</a:t>
            </a:r>
          </a:p>
          <a:p>
            <a:pPr fontAlgn="base"/>
            <a:r>
              <a:rPr lang="en-US" dirty="0"/>
              <a:t>Sink – this is the Receiver of data. It has exactly one input. We can think of Sink as Receiver.</a:t>
            </a:r>
          </a:p>
          <a:p>
            <a:pPr fontAlgn="base"/>
            <a:r>
              <a:rPr lang="en-US" dirty="0"/>
              <a:t>Flow – this is the Transformation that acts on the Source. It has exactly one input and one output.</a:t>
            </a:r>
          </a:p>
          <a:p>
            <a:endParaRPr lang="en-IN" dirty="0"/>
          </a:p>
        </p:txBody>
      </p:sp>
      <p:sp>
        <p:nvSpPr>
          <p:cNvPr id="3" name="Title 2"/>
          <p:cNvSpPr>
            <a:spLocks noGrp="1"/>
          </p:cNvSpPr>
          <p:nvPr>
            <p:ph type="title"/>
          </p:nvPr>
        </p:nvSpPr>
        <p:spPr/>
        <p:txBody>
          <a:bodyPr/>
          <a:lstStyle/>
          <a:p>
            <a:r>
              <a:rPr lang="en-IN" b="0" dirty="0" err="1"/>
              <a:t>Akka</a:t>
            </a:r>
            <a:r>
              <a:rPr lang="en-IN" b="0" dirty="0"/>
              <a:t> Streams basics</a:t>
            </a:r>
            <a:br>
              <a:rPr lang="en-IN" b="0" dirty="0"/>
            </a:br>
            <a:endParaRPr lang="en-IN" dirty="0"/>
          </a:p>
        </p:txBody>
      </p:sp>
    </p:spTree>
    <p:extLst>
      <p:ext uri="{BB962C8B-B14F-4D97-AF65-F5344CB8AC3E}">
        <p14:creationId xmlns:p14="http://schemas.microsoft.com/office/powerpoint/2010/main" val="1623770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Akka</a:t>
            </a:r>
            <a:r>
              <a:rPr lang="en-IN" b="0" dirty="0"/>
              <a:t> Streams basics</a:t>
            </a:r>
            <a:br>
              <a:rPr lang="en-IN" b="0" dirty="0"/>
            </a:br>
            <a:endParaRPr lang="en-IN" dirty="0"/>
          </a:p>
        </p:txBody>
      </p:sp>
      <p:pic>
        <p:nvPicPr>
          <p:cNvPr id="10242" name="Picture 2" descr="https://www.talentica.com/wp-content/uploads/2019/03/Akka-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87" y="2895600"/>
            <a:ext cx="8807955"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235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ring-boot-starter-dependen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86773"/>
            <a:ext cx="7239000" cy="48099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5497C14-9EB4-4FA8-B7C3-9E091DB9B174}"/>
              </a:ext>
            </a:extLst>
          </p:cNvPr>
          <p:cNvSpPr txBox="1">
            <a:spLocks/>
          </p:cNvSpPr>
          <p:nvPr/>
        </p:nvSpPr>
        <p:spPr>
          <a:xfrm>
            <a:off x="481539"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a:t>Springboot Starter</a:t>
            </a:r>
            <a:endParaRPr lang="en-IN" dirty="0"/>
          </a:p>
        </p:txBody>
      </p:sp>
    </p:spTree>
    <p:extLst>
      <p:ext uri="{BB962C8B-B14F-4D97-AF65-F5344CB8AC3E}">
        <p14:creationId xmlns:p14="http://schemas.microsoft.com/office/powerpoint/2010/main" val="30444445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Applications developed using streams can run into problems if Source is generating data too fast than the Sink can handle. </a:t>
            </a:r>
          </a:p>
          <a:p>
            <a:r>
              <a:rPr lang="en-US" dirty="0"/>
              <a:t>This causes Sink to buffer the data – but the problem is if data is too large then Sink buffer will also grow and can lead to memory issues.</a:t>
            </a:r>
          </a:p>
          <a:p>
            <a:r>
              <a:rPr lang="en-US" dirty="0"/>
              <a:t>So to handle this Sink need to communicate with the Source – to slow down the generation of data until it finished handling of current data.  </a:t>
            </a:r>
          </a:p>
          <a:p>
            <a:r>
              <a:rPr lang="en-US" dirty="0"/>
              <a:t>This handle of communication between Publisher and Receiver is called as Backpressure handling. And Streams that handle this mechanism are called Reactive Streams.</a:t>
            </a:r>
          </a:p>
          <a:p>
            <a:r>
              <a:rPr lang="en-US" dirty="0"/>
              <a:t>Example using Akka Stream:</a:t>
            </a:r>
            <a:endParaRPr lang="en-IN" dirty="0"/>
          </a:p>
        </p:txBody>
      </p:sp>
      <p:sp>
        <p:nvSpPr>
          <p:cNvPr id="3" name="Title 2"/>
          <p:cNvSpPr>
            <a:spLocks noGrp="1"/>
          </p:cNvSpPr>
          <p:nvPr>
            <p:ph type="title"/>
          </p:nvPr>
        </p:nvSpPr>
        <p:spPr/>
        <p:txBody>
          <a:bodyPr/>
          <a:lstStyle/>
          <a:p>
            <a:r>
              <a:rPr lang="en-IN" dirty="0"/>
              <a:t>What are Reactive Streams?</a:t>
            </a:r>
            <a:br>
              <a:rPr lang="en-IN" dirty="0"/>
            </a:br>
            <a:endParaRPr lang="en-IN" dirty="0"/>
          </a:p>
        </p:txBody>
      </p:sp>
    </p:spTree>
    <p:extLst>
      <p:ext uri="{BB962C8B-B14F-4D97-AF65-F5344CB8AC3E}">
        <p14:creationId xmlns:p14="http://schemas.microsoft.com/office/powerpoint/2010/main" val="12407943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MATERIALIZER</a:t>
            </a:r>
          </a:p>
          <a:p>
            <a:r>
              <a:rPr lang="en-US" dirty="0"/>
              <a:t>A materializer is optional in Akka-streams</a:t>
            </a:r>
          </a:p>
          <a:p>
            <a:r>
              <a:rPr lang="en-US" dirty="0"/>
              <a:t>We can use one if we want our Flow to have some side effects like logging or saving results.</a:t>
            </a:r>
          </a:p>
          <a:p>
            <a:r>
              <a:rPr lang="en-US" dirty="0"/>
              <a:t>However, we can pass </a:t>
            </a:r>
            <a:r>
              <a:rPr lang="en-US" dirty="0" err="1"/>
              <a:t>NotUsed</a:t>
            </a:r>
            <a:r>
              <a:rPr lang="en-US" dirty="0"/>
              <a:t> alias as a Materializer to denote that our Flow should not have any side effects</a:t>
            </a:r>
            <a:endParaRPr lang="en-IN" dirty="0"/>
          </a:p>
        </p:txBody>
      </p:sp>
      <p:sp>
        <p:nvSpPr>
          <p:cNvPr id="3" name="Title 2"/>
          <p:cNvSpPr>
            <a:spLocks noGrp="1"/>
          </p:cNvSpPr>
          <p:nvPr>
            <p:ph type="title"/>
          </p:nvPr>
        </p:nvSpPr>
        <p:spPr/>
        <p:txBody>
          <a:bodyPr/>
          <a:lstStyle/>
          <a:p>
            <a:r>
              <a:rPr lang="en-IN" dirty="0"/>
              <a:t>What are Reactive Streams?</a:t>
            </a:r>
            <a:br>
              <a:rPr lang="en-IN" dirty="0"/>
            </a:br>
            <a:endParaRPr lang="en-IN" dirty="0"/>
          </a:p>
        </p:txBody>
      </p:sp>
    </p:spTree>
    <p:extLst>
      <p:ext uri="{BB962C8B-B14F-4D97-AF65-F5344CB8AC3E}">
        <p14:creationId xmlns:p14="http://schemas.microsoft.com/office/powerpoint/2010/main" val="6437612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RUNNABLE GRAPH</a:t>
            </a:r>
          </a:p>
          <a:p>
            <a:r>
              <a:rPr lang="en-US" dirty="0"/>
              <a:t>A graph is a whole set of Outlet/</a:t>
            </a:r>
            <a:r>
              <a:rPr lang="en-US" dirty="0" err="1"/>
              <a:t>FlowShape</a:t>
            </a:r>
            <a:r>
              <a:rPr lang="en-US" dirty="0"/>
              <a:t>/Inlet linked together, that is closed.</a:t>
            </a:r>
          </a:p>
          <a:p>
            <a:r>
              <a:rPr lang="en-US" dirty="0"/>
              <a:t>After a stream is properly terminated by having both a source and a sink, it will be represented by the Runnable Graph type, indicating that it is ready to be executed.</a:t>
            </a:r>
            <a:endParaRPr lang="en-IN" dirty="0"/>
          </a:p>
        </p:txBody>
      </p:sp>
      <p:sp>
        <p:nvSpPr>
          <p:cNvPr id="3" name="Title 2"/>
          <p:cNvSpPr>
            <a:spLocks noGrp="1"/>
          </p:cNvSpPr>
          <p:nvPr>
            <p:ph type="title"/>
          </p:nvPr>
        </p:nvSpPr>
        <p:spPr/>
        <p:txBody>
          <a:bodyPr/>
          <a:lstStyle/>
          <a:p>
            <a:r>
              <a:rPr lang="en-IN" dirty="0"/>
              <a:t>What are Reactive Streams?</a:t>
            </a:r>
            <a:br>
              <a:rPr lang="en-IN" dirty="0"/>
            </a:br>
            <a:endParaRPr lang="en-IN" dirty="0"/>
          </a:p>
        </p:txBody>
      </p:sp>
    </p:spTree>
    <p:extLst>
      <p:ext uri="{BB962C8B-B14F-4D97-AF65-F5344CB8AC3E}">
        <p14:creationId xmlns:p14="http://schemas.microsoft.com/office/powerpoint/2010/main" val="1927104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One of the most straightforward ways to partition a stream is to simply broadcast every upstream element to a set of downstream Akka Streams: Streaming Live consumers.</a:t>
            </a:r>
          </a:p>
          <a:p>
            <a:r>
              <a:rPr lang="en-US" dirty="0"/>
              <a:t> Every downstream consumer will receive exactly the same stream of messages and can independently apply filtering, transformations, aggregations, or side-effects.</a:t>
            </a:r>
          </a:p>
          <a:p>
            <a:r>
              <a:rPr lang="en-US" dirty="0"/>
              <a:t>Basically, </a:t>
            </a:r>
            <a:r>
              <a:rPr lang="en-US" b="1" dirty="0"/>
              <a:t>Broadcast</a:t>
            </a:r>
            <a:r>
              <a:rPr lang="en-US" dirty="0"/>
              <a:t> ingests events from one input and emits duplicated events across more than one output stream.</a:t>
            </a:r>
          </a:p>
          <a:p>
            <a:endParaRPr lang="en-IN" dirty="0"/>
          </a:p>
        </p:txBody>
      </p:sp>
      <p:sp>
        <p:nvSpPr>
          <p:cNvPr id="3" name="Title 2"/>
          <p:cNvSpPr>
            <a:spLocks noGrp="1"/>
          </p:cNvSpPr>
          <p:nvPr>
            <p:ph type="title"/>
          </p:nvPr>
        </p:nvSpPr>
        <p:spPr/>
        <p:txBody>
          <a:bodyPr/>
          <a:lstStyle/>
          <a:p>
            <a:r>
              <a:rPr lang="en-IN" u="sng" dirty="0" err="1"/>
              <a:t>BroadCasting</a:t>
            </a:r>
            <a:r>
              <a:rPr lang="en-IN" u="sng" dirty="0"/>
              <a:t> In </a:t>
            </a:r>
            <a:r>
              <a:rPr lang="en-IN" u="sng" dirty="0" err="1"/>
              <a:t>Akka</a:t>
            </a:r>
            <a:r>
              <a:rPr lang="en-IN" u="sng" dirty="0"/>
              <a:t> Streams</a:t>
            </a:r>
            <a:br>
              <a:rPr lang="en-IN" b="0" dirty="0"/>
            </a:br>
            <a:endParaRPr lang="en-IN" dirty="0"/>
          </a:p>
        </p:txBody>
      </p:sp>
    </p:spTree>
    <p:extLst>
      <p:ext uri="{BB962C8B-B14F-4D97-AF65-F5344CB8AC3E}">
        <p14:creationId xmlns:p14="http://schemas.microsoft.com/office/powerpoint/2010/main" val="37141926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is built upon a conscious decision to offer APIs that are minimal and consistent—as opposed to easy or intuitive. </a:t>
            </a:r>
          </a:p>
          <a:p>
            <a:r>
              <a:rPr lang="en-US" dirty="0"/>
              <a:t>Akka Streams:</a:t>
            </a:r>
          </a:p>
          <a:p>
            <a:r>
              <a:rPr lang="en-US" dirty="0"/>
              <a:t>all features are explicit in the API, no magic</a:t>
            </a:r>
          </a:p>
          <a:p>
            <a:r>
              <a:rPr lang="en-US" dirty="0"/>
              <a:t>supreme compositionality: combined pieces retain the function of each part</a:t>
            </a:r>
          </a:p>
          <a:p>
            <a:r>
              <a:rPr lang="en-US" dirty="0"/>
              <a:t>exhaustive model of the domain of distributed bounded stream processing</a:t>
            </a:r>
          </a:p>
          <a:p>
            <a:endParaRPr lang="en-US" dirty="0"/>
          </a:p>
        </p:txBody>
      </p:sp>
      <p:sp>
        <p:nvSpPr>
          <p:cNvPr id="3" name="Title 2"/>
          <p:cNvSpPr>
            <a:spLocks noGrp="1"/>
          </p:cNvSpPr>
          <p:nvPr>
            <p:ph type="title"/>
          </p:nvPr>
        </p:nvSpPr>
        <p:spPr>
          <a:xfrm>
            <a:off x="461035" y="135616"/>
            <a:ext cx="8205261" cy="785553"/>
          </a:xfrm>
        </p:spPr>
        <p:txBody>
          <a:bodyPr/>
          <a:lstStyle/>
          <a:p>
            <a:r>
              <a:rPr lang="en-US" dirty="0"/>
              <a:t>What shall users of Akka Streams expect?</a:t>
            </a:r>
          </a:p>
        </p:txBody>
      </p:sp>
    </p:spTree>
    <p:extLst>
      <p:ext uri="{BB962C8B-B14F-4D97-AF65-F5344CB8AC3E}">
        <p14:creationId xmlns:p14="http://schemas.microsoft.com/office/powerpoint/2010/main" val="8154603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means that we provide all the tools necessary to express any stream processing topology, that we model all the essential aspects of this domain (back-pressure, buffering, transformations, failure recovery, etc.) and that whatever the user builds is reusable in a larger context.</a:t>
            </a:r>
          </a:p>
        </p:txBody>
      </p:sp>
      <p:sp>
        <p:nvSpPr>
          <p:cNvPr id="3" name="Title 2"/>
          <p:cNvSpPr>
            <a:spLocks noGrp="1"/>
          </p:cNvSpPr>
          <p:nvPr>
            <p:ph type="title"/>
          </p:nvPr>
        </p:nvSpPr>
        <p:spPr>
          <a:xfrm>
            <a:off x="461035" y="135616"/>
            <a:ext cx="8205261" cy="785553"/>
          </a:xfrm>
        </p:spPr>
        <p:txBody>
          <a:bodyPr/>
          <a:lstStyle/>
          <a:p>
            <a:r>
              <a:rPr lang="en-US" dirty="0"/>
              <a:t>What shall users of Akka Streams expect?</a:t>
            </a:r>
          </a:p>
        </p:txBody>
      </p:sp>
    </p:spTree>
    <p:extLst>
      <p:ext uri="{BB962C8B-B14F-4D97-AF65-F5344CB8AC3E}">
        <p14:creationId xmlns:p14="http://schemas.microsoft.com/office/powerpoint/2010/main" val="2614063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Let’s say we have a directory that we want to watch for new CSV files, then process every file in a streaming fashion, perform some on-the-fly aggregations and send the aggregated results to a </a:t>
            </a:r>
            <a:r>
              <a:rPr lang="en-US" dirty="0" err="1"/>
              <a:t>websocket</a:t>
            </a:r>
            <a:r>
              <a:rPr lang="en-US" dirty="0"/>
              <a:t> (in real time). </a:t>
            </a:r>
          </a:p>
          <a:p>
            <a:r>
              <a:rPr lang="en-US" dirty="0"/>
              <a:t>Additionally, we want to define some kind of threshold for the aggregated data to trigger email notifications.</a:t>
            </a:r>
          </a:p>
          <a:p>
            <a:r>
              <a:rPr lang="en-US" dirty="0"/>
              <a:t>In our case the CSV lines will contain some (id, value) pairs, with the id changing every second line, e.g.:</a:t>
            </a:r>
          </a:p>
          <a:p>
            <a:r>
              <a:rPr lang="en-US" dirty="0"/>
              <a:t>370582,0.17870700247256666</a:t>
            </a:r>
          </a:p>
          <a:p>
            <a:r>
              <a:rPr lang="en-US" dirty="0"/>
              <a:t>370582,0.5262255382633264</a:t>
            </a:r>
          </a:p>
          <a:p>
            <a:r>
              <a:rPr lang="en-US" dirty="0"/>
              <a:t>441876,0.30998025265909457</a:t>
            </a:r>
          </a:p>
          <a:p>
            <a:r>
              <a:rPr lang="en-US" dirty="0"/>
              <a:t>441876,0.3141591265785087</a:t>
            </a:r>
          </a:p>
          <a:p>
            <a:r>
              <a:rPr lang="en-US" dirty="0"/>
              <a:t>722246,0.7334219632071504</a:t>
            </a:r>
          </a:p>
          <a:p>
            <a:r>
              <a:rPr lang="en-US" dirty="0"/>
              <a:t>722246,0.5310146239777006</a:t>
            </a:r>
            <a:endParaRPr lang="en-IN" dirty="0"/>
          </a:p>
        </p:txBody>
      </p:sp>
      <p:sp>
        <p:nvSpPr>
          <p:cNvPr id="3" name="Title 2"/>
          <p:cNvSpPr>
            <a:spLocks noGrp="1"/>
          </p:cNvSpPr>
          <p:nvPr>
            <p:ph type="title"/>
          </p:nvPr>
        </p:nvSpPr>
        <p:spPr/>
        <p:txBody>
          <a:bodyPr/>
          <a:lstStyle/>
          <a:p>
            <a:r>
              <a:rPr lang="en-IN" dirty="0"/>
              <a:t>Use Case</a:t>
            </a:r>
          </a:p>
        </p:txBody>
      </p:sp>
    </p:spTree>
    <p:extLst>
      <p:ext uri="{BB962C8B-B14F-4D97-AF65-F5344CB8AC3E}">
        <p14:creationId xmlns:p14="http://schemas.microsoft.com/office/powerpoint/2010/main" val="27743023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want to compute an average value of every two lines sharing the same id and only send it to the </a:t>
            </a:r>
            <a:r>
              <a:rPr lang="en-US" dirty="0" err="1"/>
              <a:t>websocket</a:t>
            </a:r>
            <a:r>
              <a:rPr lang="en-US" dirty="0"/>
              <a:t> when it’s greater than 0.9. </a:t>
            </a:r>
          </a:p>
          <a:p>
            <a:r>
              <a:rPr lang="en-US" dirty="0"/>
              <a:t>Moreover, we want to send a notification email on every 5th value sent to the </a:t>
            </a:r>
            <a:r>
              <a:rPr lang="en-US" dirty="0" err="1"/>
              <a:t>websocket</a:t>
            </a:r>
            <a:r>
              <a:rPr lang="en-US" dirty="0"/>
              <a:t>. </a:t>
            </a:r>
          </a:p>
          <a:p>
            <a:r>
              <a:rPr lang="en-US" dirty="0"/>
              <a:t>Finally, we want to read and display the data received from the </a:t>
            </a:r>
            <a:r>
              <a:rPr lang="en-US" dirty="0" err="1"/>
              <a:t>websocket</a:t>
            </a:r>
            <a:r>
              <a:rPr lang="en-US" dirty="0"/>
              <a:t> with a trivial JavaScript frontend.</a:t>
            </a:r>
            <a:endParaRPr lang="en-IN" dirty="0"/>
          </a:p>
        </p:txBody>
      </p:sp>
      <p:sp>
        <p:nvSpPr>
          <p:cNvPr id="3" name="Title 2"/>
          <p:cNvSpPr>
            <a:spLocks noGrp="1"/>
          </p:cNvSpPr>
          <p:nvPr>
            <p:ph type="title"/>
          </p:nvPr>
        </p:nvSpPr>
        <p:spPr/>
        <p:txBody>
          <a:bodyPr/>
          <a:lstStyle/>
          <a:p>
            <a:r>
              <a:rPr lang="en-IN" dirty="0"/>
              <a:t>Use Case</a:t>
            </a:r>
          </a:p>
        </p:txBody>
      </p:sp>
    </p:spTree>
    <p:extLst>
      <p:ext uri="{BB962C8B-B14F-4D97-AF65-F5344CB8AC3E}">
        <p14:creationId xmlns:p14="http://schemas.microsoft.com/office/powerpoint/2010/main" val="15155245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architecture</a:t>
            </a:r>
            <a:br>
              <a:rPr lang="en-IN" dirty="0"/>
            </a:br>
            <a:endParaRPr lang="en-IN" dirty="0"/>
          </a:p>
        </p:txBody>
      </p:sp>
      <p:sp>
        <p:nvSpPr>
          <p:cNvPr id="4" name="AutoShape 2" descr="Figure 1. Architecture over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rotWithShape="1">
          <a:blip r:embed="rId2"/>
          <a:srcRect l="6666" t="32222" r="34167" b="44074"/>
          <a:stretch/>
        </p:blipFill>
        <p:spPr>
          <a:xfrm>
            <a:off x="30192" y="2286000"/>
            <a:ext cx="9113808" cy="2133600"/>
          </a:xfrm>
          <a:prstGeom prst="rect">
            <a:avLst/>
          </a:prstGeom>
        </p:spPr>
      </p:pic>
    </p:spTree>
    <p:extLst>
      <p:ext uri="{BB962C8B-B14F-4D97-AF65-F5344CB8AC3E}">
        <p14:creationId xmlns:p14="http://schemas.microsoft.com/office/powerpoint/2010/main" val="21166896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core will of course be Akka Streams, which lets us process the data in real time and in a streaming fashion. </a:t>
            </a:r>
          </a:p>
          <a:p>
            <a:r>
              <a:rPr lang="en-US" dirty="0"/>
              <a:t>To read the CSV files, we’re going to use </a:t>
            </a:r>
            <a:r>
              <a:rPr lang="en-US" dirty="0" err="1"/>
              <a:t>Alpakka</a:t>
            </a:r>
            <a:r>
              <a:rPr lang="en-US" dirty="0"/>
              <a:t>, which is a set of Akka Streams connectors to various technologies, protocols or libraries.</a:t>
            </a:r>
          </a:p>
          <a:p>
            <a:r>
              <a:rPr lang="en-US" dirty="0"/>
              <a:t>Since Akka Streams are Reactive Streams, the entire </a:t>
            </a:r>
            <a:r>
              <a:rPr lang="en-US" dirty="0" err="1"/>
              <a:t>Alpakka</a:t>
            </a:r>
            <a:r>
              <a:rPr lang="en-US" dirty="0"/>
              <a:t> ecosystem is also accessible to any other RS implementation - this is the benefit of interoperability that the RS interfaces set out to achieve. </a:t>
            </a:r>
          </a:p>
          <a:p>
            <a:r>
              <a:rPr lang="en-US" dirty="0"/>
              <a:t>Finally, we’re going to use Akka HTTP to expose a </a:t>
            </a:r>
            <a:r>
              <a:rPr lang="en-US" dirty="0" err="1"/>
              <a:t>websocket</a:t>
            </a:r>
            <a:r>
              <a:rPr lang="en-US" dirty="0"/>
              <a:t> endpoint. </a:t>
            </a:r>
          </a:p>
          <a:p>
            <a:r>
              <a:rPr lang="en-US" dirty="0"/>
              <a:t>The nice thing here is that Akka HTTP seamlessly integrates with Akka Streams (which it actually uses under the hood), so exposing a stream as a </a:t>
            </a:r>
            <a:r>
              <a:rPr lang="en-US" dirty="0" err="1"/>
              <a:t>websocket</a:t>
            </a:r>
            <a:r>
              <a:rPr lang="en-US" dirty="0"/>
              <a:t> is trivial.</a:t>
            </a:r>
            <a:endParaRPr lang="en-IN" dirty="0"/>
          </a:p>
        </p:txBody>
      </p:sp>
      <p:sp>
        <p:nvSpPr>
          <p:cNvPr id="3" name="Title 2"/>
          <p:cNvSpPr>
            <a:spLocks noGrp="1"/>
          </p:cNvSpPr>
          <p:nvPr>
            <p:ph type="title"/>
          </p:nvPr>
        </p:nvSpPr>
        <p:spPr/>
        <p:txBody>
          <a:bodyPr/>
          <a:lstStyle/>
          <a:p>
            <a:r>
              <a:rPr lang="en-IN" dirty="0"/>
              <a:t>The architecture</a:t>
            </a:r>
            <a:br>
              <a:rPr lang="en-IN" dirty="0"/>
            </a:br>
            <a:endParaRPr lang="en-IN" dirty="0"/>
          </a:p>
        </p:txBody>
      </p:sp>
      <p:sp>
        <p:nvSpPr>
          <p:cNvPr id="4" name="AutoShape 2" descr="Figure 1. Architecture over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01436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Boot Auto Configure</a:t>
            </a:r>
          </a:p>
          <a:p>
            <a:r>
              <a:rPr lang="en-US" dirty="0"/>
              <a:t>Module to auto configure a wide range of Spring projects. </a:t>
            </a:r>
          </a:p>
          <a:p>
            <a:r>
              <a:rPr lang="en-US" dirty="0"/>
              <a:t>It will detect availability of certain frameworks (Spring Batch, Spring Data JPA, Hibernate, JDBC). </a:t>
            </a:r>
          </a:p>
          <a:p>
            <a:r>
              <a:rPr lang="en-US" dirty="0"/>
              <a:t>When detected it will try to auto configure that framework with some sensible defaults, which in general can be overridden by configuration in an </a:t>
            </a:r>
            <a:r>
              <a:rPr lang="en-US" dirty="0" err="1"/>
              <a:t>application.properties</a:t>
            </a:r>
            <a:r>
              <a:rPr lang="en-US" dirty="0"/>
              <a:t>/</a:t>
            </a:r>
            <a:r>
              <a:rPr lang="en-US" dirty="0" err="1"/>
              <a:t>yml</a:t>
            </a:r>
            <a:r>
              <a:rPr lang="en-US" dirty="0"/>
              <a:t> file.</a:t>
            </a:r>
          </a:p>
          <a:p>
            <a:endParaRPr lang="en-IN" dirty="0"/>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5935520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Pros : </a:t>
            </a:r>
          </a:p>
          <a:p>
            <a:r>
              <a:rPr lang="en-US" dirty="0"/>
              <a:t>Akka streams implement something called reactive manifesto which is great to achieve really low latency.</a:t>
            </a:r>
          </a:p>
          <a:p>
            <a:r>
              <a:rPr lang="en-US" dirty="0"/>
              <a:t>Akka streams provide a lot of operators to write declaratively transformations over streams easily.</a:t>
            </a:r>
          </a:p>
          <a:p>
            <a:r>
              <a:rPr lang="en-US" dirty="0"/>
              <a:t>One of the best approach to use when working with a real-time or reactive category.</a:t>
            </a:r>
          </a:p>
          <a:p>
            <a:r>
              <a:rPr lang="en-US" dirty="0"/>
              <a:t>In case you have more of custom needs such as running a ton of varying jobs with different actors/flows, then Akka streams can help you in that.</a:t>
            </a:r>
          </a:p>
          <a:p>
            <a:r>
              <a:rPr lang="en-US" dirty="0"/>
              <a:t> Akka streams are quite economical in some cases when it comes to threads.</a:t>
            </a:r>
            <a:endParaRPr lang="en-IN" dirty="0"/>
          </a:p>
        </p:txBody>
      </p:sp>
      <p:sp>
        <p:nvSpPr>
          <p:cNvPr id="3" name="Title 2"/>
          <p:cNvSpPr>
            <a:spLocks noGrp="1"/>
          </p:cNvSpPr>
          <p:nvPr>
            <p:ph type="title"/>
          </p:nvPr>
        </p:nvSpPr>
        <p:spPr/>
        <p:txBody>
          <a:bodyPr/>
          <a:lstStyle/>
          <a:p>
            <a:r>
              <a:rPr lang="en-US" u="sng" dirty="0"/>
              <a:t>Pros and Cons Of Using Akka Streams</a:t>
            </a:r>
            <a:br>
              <a:rPr lang="en-US" b="0" dirty="0"/>
            </a:br>
            <a:endParaRPr lang="en-IN" dirty="0"/>
          </a:p>
        </p:txBody>
      </p:sp>
    </p:spTree>
    <p:extLst>
      <p:ext uri="{BB962C8B-B14F-4D97-AF65-F5344CB8AC3E}">
        <p14:creationId xmlns:p14="http://schemas.microsoft.com/office/powerpoint/2010/main" val="16632763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02341" y="1381125"/>
            <a:ext cx="8228012" cy="4824414"/>
          </a:xfrm>
        </p:spPr>
        <p:txBody>
          <a:bodyPr>
            <a:normAutofit/>
          </a:bodyPr>
          <a:lstStyle/>
          <a:p>
            <a:r>
              <a:rPr lang="en-US" dirty="0"/>
              <a:t>Cons:</a:t>
            </a:r>
          </a:p>
          <a:p>
            <a:r>
              <a:rPr lang="en-US" dirty="0"/>
              <a:t>Using Akka streams imposes some overhead in getting up and running. It requires learning the DSL and also understanding what’s going on under the hood to some extent.</a:t>
            </a:r>
          </a:p>
          <a:p>
            <a:r>
              <a:rPr lang="en-US" dirty="0"/>
              <a:t>Implementation hard to read</a:t>
            </a:r>
          </a:p>
          <a:p>
            <a:r>
              <a:rPr lang="en-US" dirty="0"/>
              <a:t>Conceptually very complicated</a:t>
            </a:r>
          </a:p>
          <a:p>
            <a:r>
              <a:rPr lang="en-US" dirty="0"/>
              <a:t>Unlike heavier “streaming data processing” frameworks, Akka Streams are not “deployed” nor automatically distributed.</a:t>
            </a:r>
            <a:endParaRPr lang="en-IN" dirty="0"/>
          </a:p>
        </p:txBody>
      </p:sp>
      <p:sp>
        <p:nvSpPr>
          <p:cNvPr id="3" name="Title 2"/>
          <p:cNvSpPr>
            <a:spLocks noGrp="1"/>
          </p:cNvSpPr>
          <p:nvPr>
            <p:ph type="title"/>
          </p:nvPr>
        </p:nvSpPr>
        <p:spPr/>
        <p:txBody>
          <a:bodyPr/>
          <a:lstStyle/>
          <a:p>
            <a:r>
              <a:rPr lang="en-US" u="sng" dirty="0"/>
              <a:t>Pros and Cons Of Using Akka Streams</a:t>
            </a:r>
            <a:br>
              <a:rPr lang="en-US" b="0" dirty="0"/>
            </a:br>
            <a:endParaRPr lang="en-IN" dirty="0"/>
          </a:p>
        </p:txBody>
      </p:sp>
    </p:spTree>
    <p:extLst>
      <p:ext uri="{BB962C8B-B14F-4D97-AF65-F5344CB8AC3E}">
        <p14:creationId xmlns:p14="http://schemas.microsoft.com/office/powerpoint/2010/main" val="8938857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err="1"/>
              <a:t>Kotlin</a:t>
            </a:r>
            <a:r>
              <a:rPr lang="en-US" dirty="0"/>
              <a:t> is a general-purpose, statically typed, and open-source programming language.</a:t>
            </a:r>
          </a:p>
          <a:p>
            <a:r>
              <a:rPr lang="en-US" dirty="0"/>
              <a:t> It runs on JVM and can be used anywhere Java is used today. It can be used to develop Android apps, server-side apps and much more.</a:t>
            </a:r>
            <a:endParaRPr lang="en-IN" dirty="0"/>
          </a:p>
        </p:txBody>
      </p:sp>
      <p:sp>
        <p:nvSpPr>
          <p:cNvPr id="3" name="Title 2"/>
          <p:cNvSpPr>
            <a:spLocks noGrp="1"/>
          </p:cNvSpPr>
          <p:nvPr>
            <p:ph type="title"/>
          </p:nvPr>
        </p:nvSpPr>
        <p:spPr/>
        <p:txBody>
          <a:bodyPr/>
          <a:lstStyle/>
          <a:p>
            <a:r>
              <a:rPr lang="en-IN" dirty="0" err="1"/>
              <a:t>Kotlin</a:t>
            </a:r>
            <a:endParaRPr lang="en-IN" dirty="0"/>
          </a:p>
        </p:txBody>
      </p:sp>
    </p:spTree>
    <p:extLst>
      <p:ext uri="{BB962C8B-B14F-4D97-AF65-F5344CB8AC3E}">
        <p14:creationId xmlns:p14="http://schemas.microsoft.com/office/powerpoint/2010/main" val="12184503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History of </a:t>
            </a:r>
            <a:r>
              <a:rPr lang="en-US" dirty="0" err="1"/>
              <a:t>Kotlin</a:t>
            </a:r>
            <a:endParaRPr lang="en-US" dirty="0"/>
          </a:p>
          <a:p>
            <a:r>
              <a:rPr lang="en-US" b="1" dirty="0" err="1"/>
              <a:t>Kotlin</a:t>
            </a:r>
            <a:r>
              <a:rPr lang="en-US" dirty="0"/>
              <a:t> was developed by </a:t>
            </a:r>
            <a:r>
              <a:rPr lang="en-US" dirty="0" err="1"/>
              <a:t>JetBrains</a:t>
            </a:r>
            <a:r>
              <a:rPr lang="en-US" dirty="0"/>
              <a:t> team. A project was started in 2010 to develop the language and officially, first released in February 2016. </a:t>
            </a:r>
            <a:r>
              <a:rPr lang="en-US" dirty="0" err="1"/>
              <a:t>Kotlin</a:t>
            </a:r>
            <a:r>
              <a:rPr lang="en-US" dirty="0"/>
              <a:t> was developed under the Apache 2.0 license.</a:t>
            </a:r>
          </a:p>
          <a:p>
            <a:endParaRPr lang="en-IN" dirty="0"/>
          </a:p>
        </p:txBody>
      </p:sp>
      <p:sp>
        <p:nvSpPr>
          <p:cNvPr id="3" name="Title 2"/>
          <p:cNvSpPr>
            <a:spLocks noGrp="1"/>
          </p:cNvSpPr>
          <p:nvPr>
            <p:ph type="title"/>
          </p:nvPr>
        </p:nvSpPr>
        <p:spPr/>
        <p:txBody>
          <a:bodyPr/>
          <a:lstStyle/>
          <a:p>
            <a:r>
              <a:rPr lang="en-IN" dirty="0" err="1"/>
              <a:t>Kotlin</a:t>
            </a:r>
            <a:endParaRPr lang="en-IN" dirty="0"/>
          </a:p>
        </p:txBody>
      </p:sp>
    </p:spTree>
    <p:extLst>
      <p:ext uri="{BB962C8B-B14F-4D97-AF65-F5344CB8AC3E}">
        <p14:creationId xmlns:p14="http://schemas.microsoft.com/office/powerpoint/2010/main" val="30932834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095875"/>
          </a:xfrm>
        </p:spPr>
        <p:txBody>
          <a:bodyPr>
            <a:normAutofit fontScale="70000" lnSpcReduction="20000"/>
          </a:bodyPr>
          <a:lstStyle/>
          <a:p>
            <a:r>
              <a:rPr lang="en-US" dirty="0"/>
              <a:t>Features of </a:t>
            </a:r>
            <a:r>
              <a:rPr lang="en-US" dirty="0" err="1"/>
              <a:t>Kotlin</a:t>
            </a:r>
            <a:endParaRPr lang="en-US" dirty="0"/>
          </a:p>
          <a:p>
            <a:r>
              <a:rPr lang="en-US" b="1" dirty="0"/>
              <a:t>Concise: </a:t>
            </a:r>
            <a:r>
              <a:rPr lang="en-US" dirty="0" err="1"/>
              <a:t>Kotlin</a:t>
            </a:r>
            <a:r>
              <a:rPr lang="en-US" dirty="0"/>
              <a:t> reduces writing the extra codes. This makes </a:t>
            </a:r>
            <a:r>
              <a:rPr lang="en-US" dirty="0" err="1"/>
              <a:t>Kotlin</a:t>
            </a:r>
            <a:r>
              <a:rPr lang="en-US" dirty="0"/>
              <a:t> more concise.</a:t>
            </a:r>
          </a:p>
          <a:p>
            <a:r>
              <a:rPr lang="en-US" b="1" dirty="0"/>
              <a:t>Null safety: </a:t>
            </a:r>
            <a:r>
              <a:rPr lang="en-US" dirty="0" err="1"/>
              <a:t>Kotlin</a:t>
            </a:r>
            <a:r>
              <a:rPr lang="en-US" dirty="0"/>
              <a:t> is null safety language. </a:t>
            </a:r>
            <a:r>
              <a:rPr lang="en-US" dirty="0" err="1"/>
              <a:t>Kotlin</a:t>
            </a:r>
            <a:r>
              <a:rPr lang="en-US" dirty="0"/>
              <a:t> aimed to eliminate the </a:t>
            </a:r>
            <a:r>
              <a:rPr lang="en-US" dirty="0" err="1"/>
              <a:t>NullPointerException</a:t>
            </a:r>
            <a:r>
              <a:rPr lang="en-US" dirty="0"/>
              <a:t> (null reference) from the </a:t>
            </a:r>
            <a:r>
              <a:rPr lang="en-US" dirty="0" err="1"/>
              <a:t>code.Interoperable</a:t>
            </a:r>
            <a:r>
              <a:rPr lang="en-US" dirty="0"/>
              <a:t>.</a:t>
            </a:r>
          </a:p>
          <a:p>
            <a:r>
              <a:rPr lang="en-US" b="1" dirty="0"/>
              <a:t>Interoperable: </a:t>
            </a:r>
            <a:r>
              <a:rPr lang="en-US" dirty="0" err="1"/>
              <a:t>Kotlin</a:t>
            </a:r>
            <a:r>
              <a:rPr lang="en-US" dirty="0"/>
              <a:t> easily calls the Java code in a natural way as well as </a:t>
            </a:r>
            <a:r>
              <a:rPr lang="en-US" dirty="0" err="1"/>
              <a:t>Kotlin</a:t>
            </a:r>
            <a:r>
              <a:rPr lang="en-US" dirty="0"/>
              <a:t> code can be used by Java.</a:t>
            </a:r>
          </a:p>
          <a:p>
            <a:r>
              <a:rPr lang="en-US" b="1" dirty="0"/>
              <a:t>Smart cast: </a:t>
            </a:r>
            <a:r>
              <a:rPr lang="en-US" dirty="0"/>
              <a:t>It explicitly typecasts the immutable values and inserts the value in its safe cast automatically.</a:t>
            </a:r>
          </a:p>
          <a:p>
            <a:r>
              <a:rPr lang="en-US" b="1" dirty="0"/>
              <a:t>Compilation Time: </a:t>
            </a:r>
            <a:r>
              <a:rPr lang="en-US" dirty="0"/>
              <a:t>It has better performance and fast compilation time.</a:t>
            </a:r>
          </a:p>
          <a:p>
            <a:r>
              <a:rPr lang="en-US" b="1" dirty="0"/>
              <a:t>Tool-friendly: </a:t>
            </a:r>
            <a:r>
              <a:rPr lang="en-US" dirty="0" err="1"/>
              <a:t>Kotlin</a:t>
            </a:r>
            <a:r>
              <a:rPr lang="en-US" dirty="0"/>
              <a:t> programs are build using the command line as well as any of Java IDE.</a:t>
            </a:r>
          </a:p>
          <a:p>
            <a:r>
              <a:rPr lang="en-US" b="1" dirty="0"/>
              <a:t>Extension function: </a:t>
            </a:r>
            <a:r>
              <a:rPr lang="en-US" dirty="0" err="1"/>
              <a:t>Kotlin</a:t>
            </a:r>
            <a:r>
              <a:rPr lang="en-US" dirty="0"/>
              <a:t> supports extension functions and extension properties which means it helps to extend the functionality of classes without touching their code.</a:t>
            </a:r>
          </a:p>
          <a:p>
            <a:br>
              <a:rPr lang="en-US" dirty="0"/>
            </a:br>
            <a:endParaRPr lang="en-IN" dirty="0"/>
          </a:p>
        </p:txBody>
      </p:sp>
      <p:sp>
        <p:nvSpPr>
          <p:cNvPr id="3" name="Title 2"/>
          <p:cNvSpPr>
            <a:spLocks noGrp="1"/>
          </p:cNvSpPr>
          <p:nvPr>
            <p:ph type="title"/>
          </p:nvPr>
        </p:nvSpPr>
        <p:spPr/>
        <p:txBody>
          <a:bodyPr/>
          <a:lstStyle/>
          <a:p>
            <a:r>
              <a:rPr lang="en-IN" dirty="0" err="1"/>
              <a:t>Kotlin</a:t>
            </a:r>
            <a:endParaRPr lang="en-IN" dirty="0"/>
          </a:p>
        </p:txBody>
      </p:sp>
    </p:spTree>
    <p:extLst>
      <p:ext uri="{BB962C8B-B14F-4D97-AF65-F5344CB8AC3E}">
        <p14:creationId xmlns:p14="http://schemas.microsoft.com/office/powerpoint/2010/main" val="5449683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b="1" dirty="0"/>
              <a:t>Expressiveness</a:t>
            </a:r>
            <a:r>
              <a:rPr lang="en-US" dirty="0"/>
              <a:t>: </a:t>
            </a:r>
            <a:r>
              <a:rPr lang="en-US" dirty="0" err="1"/>
              <a:t>Kotlin's</a:t>
            </a:r>
            <a:r>
              <a:rPr lang="en-US" dirty="0"/>
              <a:t> innovative language features, such as its support for </a:t>
            </a:r>
            <a:r>
              <a:rPr lang="en-US" u="sng" dirty="0">
                <a:hlinkClick r:id="rId2"/>
              </a:rPr>
              <a:t>type-safe builders</a:t>
            </a:r>
            <a:r>
              <a:rPr lang="en-US" dirty="0"/>
              <a:t> and </a:t>
            </a:r>
            <a:r>
              <a:rPr lang="en-US" u="sng" dirty="0">
                <a:hlinkClick r:id="rId3"/>
              </a:rPr>
              <a:t>delegated properties</a:t>
            </a:r>
            <a:r>
              <a:rPr lang="en-US" dirty="0"/>
              <a:t>, help build powerful and easy-to-use abstractions.</a:t>
            </a:r>
          </a:p>
          <a:p>
            <a:r>
              <a:rPr lang="en-US" b="1" dirty="0"/>
              <a:t>Scalability</a:t>
            </a:r>
            <a:r>
              <a:rPr lang="en-US" dirty="0"/>
              <a:t>: </a:t>
            </a:r>
            <a:r>
              <a:rPr lang="en-US" dirty="0" err="1"/>
              <a:t>Kotlin's</a:t>
            </a:r>
            <a:r>
              <a:rPr lang="en-US" dirty="0"/>
              <a:t> support for </a:t>
            </a:r>
            <a:r>
              <a:rPr lang="en-US" u="sng" dirty="0" err="1">
                <a:hlinkClick r:id="rId4"/>
              </a:rPr>
              <a:t>coroutines</a:t>
            </a:r>
            <a:r>
              <a:rPr lang="en-US" dirty="0"/>
              <a:t> helps build server-side applications that scale to massive numbers of clients with modest hardware requirements.</a:t>
            </a:r>
          </a:p>
          <a:p>
            <a:r>
              <a:rPr lang="en-US" b="1" dirty="0"/>
              <a:t>Interoperability</a:t>
            </a:r>
            <a:r>
              <a:rPr lang="en-US" dirty="0"/>
              <a:t>: </a:t>
            </a:r>
            <a:r>
              <a:rPr lang="en-US" dirty="0" err="1"/>
              <a:t>Kotlin</a:t>
            </a:r>
            <a:r>
              <a:rPr lang="en-US" dirty="0"/>
              <a:t> is fully compatible with all Java-based frameworks, which lets you stay on your familiar technology stack while reaping the benefits of a more modern language.</a:t>
            </a:r>
          </a:p>
          <a:p>
            <a:r>
              <a:rPr lang="en-US" b="1" dirty="0"/>
              <a:t>Migration</a:t>
            </a:r>
            <a:r>
              <a:rPr lang="en-US" dirty="0"/>
              <a:t>: </a:t>
            </a:r>
            <a:r>
              <a:rPr lang="en-US" dirty="0" err="1"/>
              <a:t>Kotlin</a:t>
            </a:r>
            <a:r>
              <a:rPr lang="en-US" dirty="0"/>
              <a:t> supports gradual, step by step migration of large codebases from Java to </a:t>
            </a:r>
            <a:r>
              <a:rPr lang="en-US" dirty="0" err="1"/>
              <a:t>Kotlin</a:t>
            </a:r>
            <a:r>
              <a:rPr lang="en-US" dirty="0"/>
              <a:t>. You can start writing new code in </a:t>
            </a:r>
            <a:r>
              <a:rPr lang="en-US" dirty="0" err="1"/>
              <a:t>Kotlin</a:t>
            </a:r>
            <a:r>
              <a:rPr lang="en-US" dirty="0"/>
              <a:t> while keeping older parts of your system in Java.</a:t>
            </a:r>
          </a:p>
          <a:p>
            <a:endParaRPr lang="en-IN" dirty="0"/>
          </a:p>
        </p:txBody>
      </p:sp>
      <p:sp>
        <p:nvSpPr>
          <p:cNvPr id="3" name="Title 2"/>
          <p:cNvSpPr>
            <a:spLocks noGrp="1"/>
          </p:cNvSpPr>
          <p:nvPr>
            <p:ph type="title"/>
          </p:nvPr>
        </p:nvSpPr>
        <p:spPr/>
        <p:txBody>
          <a:bodyPr/>
          <a:lstStyle/>
          <a:p>
            <a:r>
              <a:rPr lang="en-US" b="0" dirty="0"/>
              <a:t>Using </a:t>
            </a:r>
            <a:r>
              <a:rPr lang="en-US" b="0" dirty="0" err="1"/>
              <a:t>Kotlin</a:t>
            </a:r>
            <a:r>
              <a:rPr lang="en-US" b="0" dirty="0"/>
              <a:t> for Server-side Development</a:t>
            </a:r>
          </a:p>
        </p:txBody>
      </p:sp>
    </p:spTree>
    <p:extLst>
      <p:ext uri="{BB962C8B-B14F-4D97-AF65-F5344CB8AC3E}">
        <p14:creationId xmlns:p14="http://schemas.microsoft.com/office/powerpoint/2010/main" val="416967675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Tooling: In addition to great IDE support in general, </a:t>
            </a:r>
            <a:r>
              <a:rPr lang="en-US" dirty="0" err="1"/>
              <a:t>Kotlin</a:t>
            </a:r>
            <a:r>
              <a:rPr lang="en-US" dirty="0"/>
              <a:t> offers framework-specific tooling (for example, for Spring) in the plugin for IntelliJ IDEA Ultimate.</a:t>
            </a:r>
          </a:p>
          <a:p>
            <a:r>
              <a:rPr lang="en-US" dirty="0"/>
              <a:t>Learning Curve: For a Java developer, getting started with </a:t>
            </a:r>
            <a:r>
              <a:rPr lang="en-US" dirty="0" err="1"/>
              <a:t>Kotlin</a:t>
            </a:r>
            <a:r>
              <a:rPr lang="en-US" dirty="0"/>
              <a:t> is very easy. The automated Java to </a:t>
            </a:r>
            <a:r>
              <a:rPr lang="en-US" dirty="0" err="1"/>
              <a:t>Kotlin</a:t>
            </a:r>
            <a:r>
              <a:rPr lang="en-US" dirty="0"/>
              <a:t> converter included in the </a:t>
            </a:r>
            <a:r>
              <a:rPr lang="en-US" dirty="0" err="1"/>
              <a:t>Kotlin</a:t>
            </a:r>
            <a:r>
              <a:rPr lang="en-US" dirty="0"/>
              <a:t> plugin helps with the first steps. </a:t>
            </a:r>
          </a:p>
          <a:p>
            <a:r>
              <a:rPr lang="en-US" dirty="0" err="1"/>
              <a:t>Kotlin</a:t>
            </a:r>
            <a:r>
              <a:rPr lang="en-US" dirty="0"/>
              <a:t> </a:t>
            </a:r>
            <a:r>
              <a:rPr lang="en-US" dirty="0" err="1"/>
              <a:t>Koans</a:t>
            </a:r>
            <a:r>
              <a:rPr lang="en-US" dirty="0"/>
              <a:t> offer a guide through the key features of the language with a series of interactive exercises.</a:t>
            </a:r>
            <a:endParaRPr lang="en-IN" dirty="0"/>
          </a:p>
        </p:txBody>
      </p:sp>
      <p:sp>
        <p:nvSpPr>
          <p:cNvPr id="3" name="Title 2"/>
          <p:cNvSpPr>
            <a:spLocks noGrp="1"/>
          </p:cNvSpPr>
          <p:nvPr>
            <p:ph type="title"/>
          </p:nvPr>
        </p:nvSpPr>
        <p:spPr/>
        <p:txBody>
          <a:bodyPr/>
          <a:lstStyle/>
          <a:p>
            <a:r>
              <a:rPr lang="en-US" b="0" dirty="0"/>
              <a:t>Using </a:t>
            </a:r>
            <a:r>
              <a:rPr lang="en-US" b="0" dirty="0" err="1"/>
              <a:t>Kotlin</a:t>
            </a:r>
            <a:r>
              <a:rPr lang="en-US" b="0" dirty="0"/>
              <a:t> for Server-side Development</a:t>
            </a:r>
          </a:p>
        </p:txBody>
      </p:sp>
    </p:spTree>
    <p:extLst>
      <p:ext uri="{BB962C8B-B14F-4D97-AF65-F5344CB8AC3E}">
        <p14:creationId xmlns:p14="http://schemas.microsoft.com/office/powerpoint/2010/main" val="37052405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In </a:t>
            </a:r>
            <a:r>
              <a:rPr lang="en-US" dirty="0" err="1"/>
              <a:t>Kotlin</a:t>
            </a:r>
            <a:r>
              <a:rPr lang="en-US" dirty="0"/>
              <a:t>, everything is an object, which means we can call member function and properties on any variable.</a:t>
            </a:r>
          </a:p>
          <a:p>
            <a:endParaRPr lang="en-US" dirty="0"/>
          </a:p>
          <a:p>
            <a:r>
              <a:rPr lang="en-US" dirty="0" err="1"/>
              <a:t>Kotlin</a:t>
            </a:r>
            <a:r>
              <a:rPr lang="en-US" dirty="0"/>
              <a:t> built in data type are categorized as following different categories:</a:t>
            </a:r>
          </a:p>
          <a:p>
            <a:endParaRPr lang="en-US" dirty="0"/>
          </a:p>
          <a:p>
            <a:r>
              <a:rPr lang="en-US" dirty="0"/>
              <a:t>Number</a:t>
            </a:r>
          </a:p>
          <a:p>
            <a:r>
              <a:rPr lang="en-US" dirty="0"/>
              <a:t>Character</a:t>
            </a:r>
          </a:p>
          <a:p>
            <a:r>
              <a:rPr lang="en-US" dirty="0"/>
              <a:t>Boolean</a:t>
            </a:r>
          </a:p>
          <a:p>
            <a:r>
              <a:rPr lang="en-US" dirty="0"/>
              <a:t>Array</a:t>
            </a:r>
          </a:p>
          <a:p>
            <a:r>
              <a:rPr lang="en-US" dirty="0"/>
              <a:t>String</a:t>
            </a:r>
            <a:endParaRPr lang="en-IN" dirty="0"/>
          </a:p>
        </p:txBody>
      </p:sp>
      <p:sp>
        <p:nvSpPr>
          <p:cNvPr id="3" name="Title 2"/>
          <p:cNvSpPr>
            <a:spLocks noGrp="1"/>
          </p:cNvSpPr>
          <p:nvPr>
            <p:ph type="title"/>
          </p:nvPr>
        </p:nvSpPr>
        <p:spPr/>
        <p:txBody>
          <a:bodyPr/>
          <a:lstStyle/>
          <a:p>
            <a:r>
              <a:rPr lang="en-IN" b="0" dirty="0" err="1"/>
              <a:t>Kotlin</a:t>
            </a:r>
            <a:r>
              <a:rPr lang="en-IN" b="0" dirty="0"/>
              <a:t> Data Type</a:t>
            </a:r>
            <a:br>
              <a:rPr lang="en-IN" b="0" dirty="0"/>
            </a:br>
            <a:endParaRPr lang="en-IN" dirty="0"/>
          </a:p>
        </p:txBody>
      </p:sp>
    </p:spTree>
    <p:extLst>
      <p:ext uri="{BB962C8B-B14F-4D97-AF65-F5344CB8AC3E}">
        <p14:creationId xmlns:p14="http://schemas.microsoft.com/office/powerpoint/2010/main" val="39551314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pPr marL="0" indent="0">
              <a:buNone/>
            </a:pPr>
            <a:r>
              <a:rPr lang="en-US" b="1" dirty="0"/>
              <a:t>Goals</a:t>
            </a:r>
          </a:p>
          <a:p>
            <a:r>
              <a:rPr lang="en-US" dirty="0"/>
              <a:t>Provide a radically faster and widely accessible getting started experience</a:t>
            </a:r>
          </a:p>
          <a:p>
            <a:r>
              <a:rPr lang="en-US" dirty="0"/>
              <a:t>Be opinionated out of the box, but get out of the way quickly as requirements start to diverge from the defaults</a:t>
            </a:r>
          </a:p>
          <a:p>
            <a:r>
              <a:rPr lang="en-US" dirty="0"/>
              <a:t>Provide a range of non-functional features that are common to large classes of projects (e.g. embedded servers, security, metrics, health checks, externalized configuration)</a:t>
            </a:r>
          </a:p>
          <a:p>
            <a:r>
              <a:rPr lang="en-US" dirty="0"/>
              <a:t> Absolutely no code generation and no requirement for XML configuration</a:t>
            </a:r>
          </a:p>
          <a:p>
            <a:pPr marL="0" indent="0">
              <a:buNone/>
            </a:pPr>
            <a:endParaRPr lang="en-IN" dirty="0"/>
          </a:p>
        </p:txBody>
      </p:sp>
      <p:sp>
        <p:nvSpPr>
          <p:cNvPr id="3" name="Title 2"/>
          <p:cNvSpPr>
            <a:spLocks noGrp="1"/>
          </p:cNvSpPr>
          <p:nvPr>
            <p:ph type="title"/>
          </p:nvPr>
        </p:nvSpPr>
        <p:spPr/>
        <p:txBody>
          <a:bodyPr/>
          <a:lstStyle/>
          <a:p>
            <a:r>
              <a:rPr lang="en-IN" dirty="0"/>
              <a:t>Spring Boot</a:t>
            </a:r>
          </a:p>
        </p:txBody>
      </p:sp>
      <p:pic>
        <p:nvPicPr>
          <p:cNvPr id="4" name="Picture 3"/>
          <p:cNvPicPr>
            <a:picLocks noChangeAspect="1"/>
          </p:cNvPicPr>
          <p:nvPr/>
        </p:nvPicPr>
        <p:blipFill>
          <a:blip r:embed="rId2"/>
          <a:stretch>
            <a:fillRect/>
          </a:stretch>
        </p:blipFill>
        <p:spPr>
          <a:xfrm>
            <a:off x="6679990" y="-7433"/>
            <a:ext cx="2451000" cy="1912434"/>
          </a:xfrm>
          <a:prstGeom prst="rect">
            <a:avLst/>
          </a:prstGeom>
        </p:spPr>
      </p:pic>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Boot Core</a:t>
            </a:r>
          </a:p>
          <a:p>
            <a:r>
              <a:rPr lang="en-US" dirty="0"/>
              <a:t>The base for other modules, but it also provides some functionality that can be used on its own, </a:t>
            </a:r>
            <a:r>
              <a:rPr lang="en-US" dirty="0" err="1"/>
              <a:t>eg</a:t>
            </a:r>
            <a:r>
              <a:rPr lang="en-US" dirty="0"/>
              <a:t>. using command line arguments and YAML files as Spring Environment property sources and automatically binding environment properties to Spring bean properties (with validation).</a:t>
            </a:r>
          </a:p>
          <a:p>
            <a:endParaRPr lang="en-IN" dirty="0"/>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2063325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lstStyle/>
          <a:p>
            <a:r>
              <a:rPr lang="en-US" dirty="0"/>
              <a:t>Spring Boot CLI</a:t>
            </a:r>
          </a:p>
          <a:p>
            <a:r>
              <a:rPr lang="en-US" dirty="0"/>
              <a:t>A command line interface, based on ruby, to start/stop spring boot created applications.</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pic>
        <p:nvPicPr>
          <p:cNvPr id="3074"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459" y="2819400"/>
            <a:ext cx="463867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160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To work with Spring boot CLI, first we need to install it in our system. There are many ways to install Spring boot CLI. </a:t>
            </a:r>
            <a:br>
              <a:rPr lang="en-US" dirty="0"/>
            </a:br>
            <a:r>
              <a:rPr lang="en-US" dirty="0"/>
              <a:t>1. Manual installation </a:t>
            </a:r>
            <a:br>
              <a:rPr lang="en-US" dirty="0"/>
            </a:br>
            <a:r>
              <a:rPr lang="en-US" dirty="0"/>
              <a:t>2. Installation with SDKMAN! </a:t>
            </a:r>
            <a:br>
              <a:rPr lang="en-US" dirty="0"/>
            </a:br>
            <a:r>
              <a:rPr lang="en-US" dirty="0"/>
              <a:t>3. OSX Homebrew installation </a:t>
            </a:r>
            <a:br>
              <a:rPr lang="en-US" dirty="0"/>
            </a:br>
            <a:r>
              <a:rPr lang="en-US" dirty="0"/>
              <a:t>4. </a:t>
            </a:r>
            <a:r>
              <a:rPr lang="en-US" dirty="0" err="1"/>
              <a:t>MacPorts</a:t>
            </a:r>
            <a:r>
              <a:rPr lang="en-US" dirty="0"/>
              <a:t> installation </a:t>
            </a:r>
            <a:br>
              <a:rPr lang="en-US" dirty="0"/>
            </a:br>
            <a:r>
              <a:rPr lang="en-US" dirty="0"/>
              <a:t>5. Command-line completion </a:t>
            </a:r>
            <a:endParaRPr lang="en-IN" dirty="0"/>
          </a:p>
        </p:txBody>
      </p:sp>
      <p:sp>
        <p:nvSpPr>
          <p:cNvPr id="3" name="Title 2"/>
          <p:cNvSpPr>
            <a:spLocks noGrp="1"/>
          </p:cNvSpPr>
          <p:nvPr>
            <p:ph type="title"/>
          </p:nvPr>
        </p:nvSpPr>
        <p:spPr/>
        <p:txBody>
          <a:bodyPr/>
          <a:lstStyle/>
          <a:p>
            <a:r>
              <a:rPr lang="en-IN" dirty="0" err="1"/>
              <a:t>SpringBoot</a:t>
            </a:r>
            <a:r>
              <a:rPr lang="en-IN" dirty="0"/>
              <a:t>  CLI</a:t>
            </a:r>
          </a:p>
        </p:txBody>
      </p:sp>
    </p:spTree>
    <p:extLst>
      <p:ext uri="{BB962C8B-B14F-4D97-AF65-F5344CB8AC3E}">
        <p14:creationId xmlns:p14="http://schemas.microsoft.com/office/powerpoint/2010/main" val="151992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Spring boot CLI using manual installation in my Windows 7 OS. Find the below steps. </a:t>
            </a:r>
            <a:br>
              <a:rPr lang="en-US" dirty="0"/>
            </a:br>
            <a:r>
              <a:rPr lang="en-US" b="1" dirty="0"/>
              <a:t>Step 1:</a:t>
            </a:r>
            <a:r>
              <a:rPr lang="en-US" dirty="0"/>
              <a:t> Download Spring boot CLI using below link </a:t>
            </a:r>
            <a:br>
              <a:rPr lang="en-US" dirty="0"/>
            </a:br>
            <a:r>
              <a:rPr lang="en-US" dirty="0">
                <a:hlinkClick r:id="rId2"/>
              </a:rPr>
              <a:t>spring-boot-cli-{version}.RELEASE-bin.zip.</a:t>
            </a:r>
            <a:r>
              <a:rPr lang="en-US" dirty="0"/>
              <a:t> </a:t>
            </a:r>
            <a:br>
              <a:rPr lang="en-US" dirty="0"/>
            </a:br>
            <a:br>
              <a:rPr lang="en-US" dirty="0"/>
            </a:br>
            <a:r>
              <a:rPr lang="en-US" b="1" dirty="0"/>
              <a:t>Step 2:</a:t>
            </a:r>
            <a:r>
              <a:rPr lang="en-US" dirty="0"/>
              <a:t> Unzip it and keep somewhere in your system. Suppose I have kept it as follows. </a:t>
            </a:r>
            <a:br>
              <a:rPr lang="en-US" dirty="0"/>
            </a:br>
            <a:r>
              <a:rPr lang="en-US" dirty="0"/>
              <a:t>C:\spring-1.4.3.RELEASE </a:t>
            </a:r>
            <a:br>
              <a:rPr lang="en-US" dirty="0"/>
            </a:br>
            <a:r>
              <a:rPr lang="en-US" dirty="0"/>
              <a:t>Now we need to set following environment variables in our system. </a:t>
            </a:r>
            <a:br>
              <a:rPr lang="en-US" dirty="0"/>
            </a:br>
            <a:r>
              <a:rPr lang="en-US" dirty="0"/>
              <a:t>1. </a:t>
            </a:r>
            <a:r>
              <a:rPr lang="en-US" b="1" dirty="0"/>
              <a:t>SPRING_HOME</a:t>
            </a:r>
            <a:r>
              <a:rPr lang="en-US" dirty="0"/>
              <a:t> with the value C:\spring-1.4.3.RELEASE </a:t>
            </a:r>
            <a:br>
              <a:rPr lang="en-US" dirty="0"/>
            </a:br>
            <a:r>
              <a:rPr lang="en-US" dirty="0"/>
              <a:t>2. </a:t>
            </a:r>
            <a:r>
              <a:rPr lang="en-US" b="1" dirty="0"/>
              <a:t>PATH</a:t>
            </a:r>
            <a:r>
              <a:rPr lang="en-US" dirty="0"/>
              <a:t> with the value C:\spring-1.4.3.RELEASE\bin </a:t>
            </a:r>
            <a:br>
              <a:rPr lang="en-US" dirty="0"/>
            </a:br>
            <a:r>
              <a:rPr lang="en-US" b="1" dirty="0"/>
              <a:t>Step 3:</a:t>
            </a:r>
            <a:r>
              <a:rPr lang="en-US" dirty="0"/>
              <a:t> Now we will test our installation. Open the command prompt and type the command </a:t>
            </a:r>
            <a:r>
              <a:rPr lang="en-US" b="1" dirty="0"/>
              <a:t>spring</a:t>
            </a:r>
            <a:endParaRPr lang="en-IN" dirty="0"/>
          </a:p>
        </p:txBody>
      </p:sp>
      <p:sp>
        <p:nvSpPr>
          <p:cNvPr id="3" name="Title 2"/>
          <p:cNvSpPr>
            <a:spLocks noGrp="1"/>
          </p:cNvSpPr>
          <p:nvPr>
            <p:ph type="title"/>
          </p:nvPr>
        </p:nvSpPr>
        <p:spPr/>
        <p:txBody>
          <a:bodyPr/>
          <a:lstStyle/>
          <a:p>
            <a:r>
              <a:rPr lang="en-IN" dirty="0" err="1"/>
              <a:t>SpringBoot</a:t>
            </a:r>
            <a:r>
              <a:rPr lang="en-IN" dirty="0"/>
              <a:t>  CLI</a:t>
            </a:r>
          </a:p>
        </p:txBody>
      </p:sp>
    </p:spTree>
    <p:extLst>
      <p:ext uri="{BB962C8B-B14F-4D97-AF65-F5344CB8AC3E}">
        <p14:creationId xmlns:p14="http://schemas.microsoft.com/office/powerpoint/2010/main" val="144797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SpringBoot</a:t>
            </a:r>
            <a:r>
              <a:rPr lang="en-IN" dirty="0"/>
              <a:t>  CLI</a:t>
            </a:r>
          </a:p>
        </p:txBody>
      </p:sp>
      <p:pic>
        <p:nvPicPr>
          <p:cNvPr id="5" name="Picture 4"/>
          <p:cNvPicPr>
            <a:picLocks noChangeAspect="1"/>
          </p:cNvPicPr>
          <p:nvPr/>
        </p:nvPicPr>
        <p:blipFill rotWithShape="1">
          <a:blip r:embed="rId2"/>
          <a:srcRect l="8333" t="14445" r="16667" b="11482"/>
          <a:stretch/>
        </p:blipFill>
        <p:spPr>
          <a:xfrm>
            <a:off x="573856" y="1676400"/>
            <a:ext cx="8092440" cy="4495800"/>
          </a:xfrm>
          <a:prstGeom prst="rect">
            <a:avLst/>
          </a:prstGeom>
        </p:spPr>
      </p:pic>
    </p:spTree>
    <p:extLst>
      <p:ext uri="{BB962C8B-B14F-4D97-AF65-F5344CB8AC3E}">
        <p14:creationId xmlns:p14="http://schemas.microsoft.com/office/powerpoint/2010/main" val="3708880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056344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51774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165696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836381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28097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pPr fontAlgn="base"/>
            <a:r>
              <a:rPr lang="en-US" dirty="0"/>
              <a:t>To avoid defining more Annotation Configuration(It combined some existing Spring Framework Annotations to a simple and single Annotation)</a:t>
            </a:r>
          </a:p>
          <a:p>
            <a:pPr fontAlgn="base"/>
            <a:r>
              <a:rPr lang="en-US" dirty="0"/>
              <a:t>Spring Boot avoid writing lots of import statements</a:t>
            </a:r>
          </a:p>
          <a:p>
            <a:pPr fontAlgn="base"/>
            <a:r>
              <a:rPr lang="en-US" dirty="0"/>
              <a:t>To provide some defaults to quick start new projects within no time.</a:t>
            </a:r>
          </a:p>
        </p:txBody>
      </p:sp>
      <p:sp>
        <p:nvSpPr>
          <p:cNvPr id="3" name="Title 2"/>
          <p:cNvSpPr>
            <a:spLocks noGrp="1"/>
          </p:cNvSpPr>
          <p:nvPr>
            <p:ph type="title"/>
          </p:nvPr>
        </p:nvSpPr>
        <p:spPr/>
        <p:txBody>
          <a:bodyPr/>
          <a:lstStyle/>
          <a:p>
            <a:r>
              <a:rPr lang="en-IN" dirty="0"/>
              <a:t>Spring Boot</a:t>
            </a:r>
          </a:p>
        </p:txBody>
      </p:sp>
      <p:pic>
        <p:nvPicPr>
          <p:cNvPr id="4" name="Picture 3"/>
          <p:cNvPicPr>
            <a:picLocks noChangeAspect="1"/>
          </p:cNvPicPr>
          <p:nvPr/>
        </p:nvPicPr>
        <p:blipFill>
          <a:blip r:embed="rId2"/>
          <a:stretch>
            <a:fillRect/>
          </a:stretch>
        </p:blipFill>
        <p:spPr>
          <a:xfrm>
            <a:off x="6679990" y="-7433"/>
            <a:ext cx="2451000" cy="1912434"/>
          </a:xfrm>
          <a:prstGeom prst="rect">
            <a:avLst/>
          </a:prstGeom>
        </p:spPr>
      </p:pic>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548383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Create a New Project using Spring Boot CLI</a:t>
            </a:r>
          </a:p>
          <a:p>
            <a:r>
              <a:rPr lang="en-IN" dirty="0"/>
              <a:t>spring </a:t>
            </a:r>
            <a:r>
              <a:rPr lang="en-IN" dirty="0" err="1"/>
              <a:t>init</a:t>
            </a:r>
            <a:r>
              <a:rPr lang="en-IN" dirty="0"/>
              <a:t> --dependencies=</a:t>
            </a:r>
            <a:r>
              <a:rPr lang="en-IN" dirty="0" err="1"/>
              <a:t>web,thymeleaf</a:t>
            </a:r>
            <a:r>
              <a:rPr lang="en-IN" dirty="0"/>
              <a:t> my-app.zip </a:t>
            </a:r>
          </a:p>
          <a:p>
            <a:r>
              <a:rPr lang="en-US" dirty="0"/>
              <a:t>In case we want to use </a:t>
            </a:r>
            <a:r>
              <a:rPr lang="en-US" dirty="0" err="1"/>
              <a:t>Gradle</a:t>
            </a:r>
            <a:r>
              <a:rPr lang="en-US" dirty="0"/>
              <a:t> build tool that will build a WAR file with any specific java version then we can run the command as follows.</a:t>
            </a:r>
          </a:p>
          <a:p>
            <a:r>
              <a:rPr lang="en-US" dirty="0"/>
              <a:t>spring </a:t>
            </a:r>
            <a:r>
              <a:rPr lang="en-US" dirty="0" err="1"/>
              <a:t>init</a:t>
            </a:r>
            <a:r>
              <a:rPr lang="en-US" dirty="0"/>
              <a:t> --build=</a:t>
            </a:r>
            <a:r>
              <a:rPr lang="en-US" dirty="0" err="1"/>
              <a:t>gradle</a:t>
            </a:r>
            <a:r>
              <a:rPr lang="en-US" dirty="0"/>
              <a:t> --java-version=1.8 --dependencies=</a:t>
            </a:r>
            <a:r>
              <a:rPr lang="en-US" dirty="0" err="1"/>
              <a:t>web,thymeleaf</a:t>
            </a:r>
            <a:r>
              <a:rPr lang="en-US" dirty="0"/>
              <a:t> --packaging=war my-app.zip</a:t>
            </a:r>
          </a:p>
          <a:p>
            <a:r>
              <a:rPr lang="en-US" dirty="0"/>
              <a:t>spring </a:t>
            </a:r>
            <a:r>
              <a:rPr lang="en-US" dirty="0" err="1"/>
              <a:t>init</a:t>
            </a:r>
            <a:r>
              <a:rPr lang="en-US" dirty="0"/>
              <a:t> --build=</a:t>
            </a:r>
            <a:r>
              <a:rPr lang="en-US" dirty="0" err="1"/>
              <a:t>gradle</a:t>
            </a:r>
            <a:r>
              <a:rPr lang="en-US" dirty="0"/>
              <a:t> --java-version=1.8 --dependencies=</a:t>
            </a:r>
            <a:r>
              <a:rPr lang="en-US" dirty="0" err="1"/>
              <a:t>web,thymeleaf</a:t>
            </a:r>
            <a:r>
              <a:rPr lang="en-US" dirty="0"/>
              <a:t> --packaging=war –group=</a:t>
            </a:r>
            <a:r>
              <a:rPr lang="en-US" dirty="0" err="1"/>
              <a:t>com.nec</a:t>
            </a:r>
            <a:r>
              <a:rPr lang="en-US" dirty="0"/>
              <a:t> –</a:t>
            </a:r>
            <a:r>
              <a:rPr lang="en-US" dirty="0" err="1"/>
              <a:t>artifactId</a:t>
            </a:r>
            <a:r>
              <a:rPr lang="en-US" dirty="0"/>
              <a:t>=</a:t>
            </a:r>
            <a:r>
              <a:rPr lang="en-US"/>
              <a:t>testapi </a:t>
            </a:r>
            <a:r>
              <a:rPr lang="en-US" dirty="0"/>
              <a:t>my-app.zip</a:t>
            </a:r>
          </a:p>
          <a:p>
            <a:endParaRPr lang="en-IN" dirty="0"/>
          </a:p>
        </p:txBody>
      </p:sp>
      <p:sp>
        <p:nvSpPr>
          <p:cNvPr id="3" name="Title 2"/>
          <p:cNvSpPr>
            <a:spLocks noGrp="1"/>
          </p:cNvSpPr>
          <p:nvPr>
            <p:ph type="title"/>
          </p:nvPr>
        </p:nvSpPr>
        <p:spPr/>
        <p:txBody>
          <a:bodyPr/>
          <a:lstStyle/>
          <a:p>
            <a:r>
              <a:rPr lang="en-IN" dirty="0" err="1"/>
              <a:t>SpringBoot</a:t>
            </a:r>
            <a:r>
              <a:rPr lang="en-IN" dirty="0"/>
              <a:t> CLI</a:t>
            </a:r>
          </a:p>
        </p:txBody>
      </p:sp>
    </p:spTree>
    <p:extLst>
      <p:ext uri="{BB962C8B-B14F-4D97-AF65-F5344CB8AC3E}">
        <p14:creationId xmlns:p14="http://schemas.microsoft.com/office/powerpoint/2010/main" val="1143212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Spring boot has command line completion scripts for BASH and </a:t>
            </a:r>
            <a:r>
              <a:rPr lang="en-US" dirty="0" err="1"/>
              <a:t>Zsh</a:t>
            </a:r>
            <a:r>
              <a:rPr lang="en-US" dirty="0"/>
              <a:t> shells. If we are using WINDOWS, spring boot provides </a:t>
            </a:r>
            <a:r>
              <a:rPr lang="en-US" b="1" dirty="0"/>
              <a:t>shell</a:t>
            </a:r>
            <a:r>
              <a:rPr lang="en-US" dirty="0"/>
              <a:t> command to launch an integrated shell. If using WINDOWS then launch integrated shell using the following command.</a:t>
            </a:r>
          </a:p>
          <a:p>
            <a:r>
              <a:rPr lang="en-IN" dirty="0"/>
              <a:t>spring shell </a:t>
            </a:r>
          </a:p>
          <a:p>
            <a:r>
              <a:rPr lang="en-US" dirty="0"/>
              <a:t>Now we can directly run command without using spring keyword such as</a:t>
            </a:r>
          </a:p>
          <a:p>
            <a:r>
              <a:rPr lang="en-US" dirty="0"/>
              <a:t>$ version</a:t>
            </a:r>
          </a:p>
          <a:p>
            <a:r>
              <a:rPr lang="en-US" dirty="0"/>
              <a:t>$ test </a:t>
            </a:r>
            <a:r>
              <a:rPr lang="en-US" dirty="0" err="1"/>
              <a:t>hello.groovy</a:t>
            </a:r>
            <a:r>
              <a:rPr lang="en-US" dirty="0"/>
              <a:t> </a:t>
            </a:r>
            <a:r>
              <a:rPr lang="en-US" dirty="0" err="1"/>
              <a:t>tests.groovy</a:t>
            </a:r>
            <a:endParaRPr lang="en-US" dirty="0"/>
          </a:p>
          <a:p>
            <a:r>
              <a:rPr lang="en-US" dirty="0"/>
              <a:t>$ run </a:t>
            </a:r>
            <a:r>
              <a:rPr lang="en-US" dirty="0" err="1"/>
              <a:t>hello.groovy</a:t>
            </a:r>
            <a:r>
              <a:rPr lang="en-US" dirty="0"/>
              <a:t> </a:t>
            </a:r>
            <a:endParaRPr lang="en-IN" dirty="0"/>
          </a:p>
        </p:txBody>
      </p:sp>
      <p:sp>
        <p:nvSpPr>
          <p:cNvPr id="3" name="Title 2"/>
          <p:cNvSpPr>
            <a:spLocks noGrp="1"/>
          </p:cNvSpPr>
          <p:nvPr>
            <p:ph type="title"/>
          </p:nvPr>
        </p:nvSpPr>
        <p:spPr/>
        <p:txBody>
          <a:bodyPr/>
          <a:lstStyle/>
          <a:p>
            <a:r>
              <a:rPr lang="en-IN" b="0" dirty="0"/>
              <a:t>Using Embedded Shell</a:t>
            </a:r>
            <a:br>
              <a:rPr lang="en-IN" b="0" dirty="0"/>
            </a:br>
            <a:endParaRPr lang="en-IN" dirty="0"/>
          </a:p>
        </p:txBody>
      </p:sp>
    </p:spTree>
    <p:extLst>
      <p:ext uri="{BB962C8B-B14F-4D97-AF65-F5344CB8AC3E}">
        <p14:creationId xmlns:p14="http://schemas.microsoft.com/office/powerpoint/2010/main" val="1345195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IN" dirty="0"/>
              <a:t>Maven</a:t>
            </a:r>
          </a:p>
          <a:p>
            <a:r>
              <a:rPr lang="en-IN" dirty="0"/>
              <a:t>&lt;dependency&gt;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&gt;spring-boot-starter-web&lt;/</a:t>
            </a:r>
            <a:r>
              <a:rPr lang="en-IN" dirty="0" err="1"/>
              <a:t>artifactId</a:t>
            </a:r>
            <a:r>
              <a:rPr lang="en-IN" dirty="0"/>
              <a:t>&gt;</a:t>
            </a:r>
          </a:p>
          <a:p>
            <a:r>
              <a:rPr lang="en-IN" dirty="0"/>
              <a:t>    &lt;exclusions&gt;</a:t>
            </a:r>
          </a:p>
          <a:p>
            <a:r>
              <a:rPr lang="en-IN" dirty="0"/>
              <a:t>        &lt;exclusion&gt;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&gt;spring-boot-starter-tomcat&lt;/</a:t>
            </a:r>
            <a:r>
              <a:rPr lang="en-IN" dirty="0" err="1"/>
              <a:t>artifactId</a:t>
            </a:r>
            <a:r>
              <a:rPr lang="en-IN" dirty="0"/>
              <a:t>&gt;</a:t>
            </a:r>
          </a:p>
          <a:p>
            <a:r>
              <a:rPr lang="en-IN" dirty="0"/>
              <a:t>        &lt;/exclusion&gt;</a:t>
            </a:r>
          </a:p>
          <a:p>
            <a:r>
              <a:rPr lang="en-IN" dirty="0"/>
              <a:t>    &lt;/exclusions&gt;</a:t>
            </a:r>
          </a:p>
          <a:p>
            <a:r>
              <a:rPr lang="en-IN" dirty="0"/>
              <a:t>&lt;/dependency&gt;</a:t>
            </a:r>
          </a:p>
          <a:p>
            <a:r>
              <a:rPr lang="en-IN" dirty="0"/>
              <a:t>&lt;dependency&gt;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&gt;spring-boot-starter-jetty&lt;/</a:t>
            </a:r>
            <a:r>
              <a:rPr lang="en-IN" dirty="0" err="1"/>
              <a:t>artifactId</a:t>
            </a:r>
            <a:r>
              <a:rPr lang="en-IN" dirty="0"/>
              <a:t>&gt;</a:t>
            </a:r>
          </a:p>
          <a:p>
            <a:r>
              <a:rPr lang="en-IN" dirty="0"/>
              <a:t>&lt;/dependency&gt;</a:t>
            </a:r>
          </a:p>
        </p:txBody>
      </p:sp>
      <p:sp>
        <p:nvSpPr>
          <p:cNvPr id="3" name="Title 2"/>
          <p:cNvSpPr>
            <a:spLocks noGrp="1"/>
          </p:cNvSpPr>
          <p:nvPr>
            <p:ph type="title"/>
          </p:nvPr>
        </p:nvSpPr>
        <p:spPr/>
        <p:txBody>
          <a:bodyPr/>
          <a:lstStyle/>
          <a:p>
            <a:r>
              <a:rPr lang="en-IN" dirty="0"/>
              <a:t>Jetty server</a:t>
            </a:r>
          </a:p>
        </p:txBody>
      </p:sp>
    </p:spTree>
    <p:extLst>
      <p:ext uri="{BB962C8B-B14F-4D97-AF65-F5344CB8AC3E}">
        <p14:creationId xmlns:p14="http://schemas.microsoft.com/office/powerpoint/2010/main" val="1815926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err="1"/>
              <a:t>gradle</a:t>
            </a:r>
            <a:endParaRPr lang="en-IN" dirty="0"/>
          </a:p>
          <a:p>
            <a:r>
              <a:rPr lang="en-IN" dirty="0"/>
              <a:t>configurations {</a:t>
            </a:r>
          </a:p>
          <a:p>
            <a:r>
              <a:rPr lang="en-IN" dirty="0"/>
              <a:t>    </a:t>
            </a:r>
            <a:r>
              <a:rPr lang="en-IN" dirty="0" err="1"/>
              <a:t>compile.exclude</a:t>
            </a:r>
            <a:r>
              <a:rPr lang="en-IN" dirty="0"/>
              <a:t> module: "spring-boot-starter-tomcat"</a:t>
            </a:r>
          </a:p>
          <a:p>
            <a:r>
              <a:rPr lang="en-IN" dirty="0"/>
              <a:t>}</a:t>
            </a:r>
          </a:p>
          <a:p>
            <a:r>
              <a:rPr lang="en-IN" dirty="0"/>
              <a:t> </a:t>
            </a:r>
          </a:p>
          <a:p>
            <a:r>
              <a:rPr lang="en-IN" dirty="0"/>
              <a:t>dependencies {</a:t>
            </a:r>
          </a:p>
          <a:p>
            <a:r>
              <a:rPr lang="en-IN" dirty="0"/>
              <a:t>    compile("org.springframework.boot:spring-boot-starter-web:2.0.0.BUILD-SNAPSHOT")</a:t>
            </a:r>
          </a:p>
          <a:p>
            <a:r>
              <a:rPr lang="en-IN" dirty="0"/>
              <a:t>    compile("org.springframework.boot:spring-boot-starter-jetty:2.0.0.BUILD-SNAPSHOT")</a:t>
            </a:r>
          </a:p>
          <a:p>
            <a:r>
              <a:rPr lang="en-IN" dirty="0"/>
              <a:t>}</a:t>
            </a:r>
          </a:p>
        </p:txBody>
      </p:sp>
      <p:sp>
        <p:nvSpPr>
          <p:cNvPr id="3" name="Title 2"/>
          <p:cNvSpPr>
            <a:spLocks noGrp="1"/>
          </p:cNvSpPr>
          <p:nvPr>
            <p:ph type="title"/>
          </p:nvPr>
        </p:nvSpPr>
        <p:spPr/>
        <p:txBody>
          <a:bodyPr/>
          <a:lstStyle/>
          <a:p>
            <a:r>
              <a:rPr lang="en-IN" dirty="0"/>
              <a:t>Jetty server</a:t>
            </a:r>
          </a:p>
        </p:txBody>
      </p:sp>
    </p:spTree>
    <p:extLst>
      <p:ext uri="{BB962C8B-B14F-4D97-AF65-F5344CB8AC3E}">
        <p14:creationId xmlns:p14="http://schemas.microsoft.com/office/powerpoint/2010/main" val="3495558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@Bean</a:t>
            </a:r>
          </a:p>
          <a:p>
            <a:r>
              <a:rPr lang="en-IN" dirty="0"/>
              <a:t>	public </a:t>
            </a:r>
            <a:r>
              <a:rPr lang="en-IN" dirty="0" err="1"/>
              <a:t>ConfigurableServletWebServerFactory</a:t>
            </a:r>
            <a:r>
              <a:rPr lang="en-IN" dirty="0"/>
              <a:t> </a:t>
            </a:r>
            <a:r>
              <a:rPr lang="en-IN" dirty="0" err="1"/>
              <a:t>webServerFactory</a:t>
            </a:r>
            <a:r>
              <a:rPr lang="en-IN" dirty="0"/>
              <a:t>()</a:t>
            </a:r>
          </a:p>
          <a:p>
            <a:r>
              <a:rPr lang="en-IN" dirty="0"/>
              <a:t>	{</a:t>
            </a:r>
          </a:p>
          <a:p>
            <a:r>
              <a:rPr lang="en-IN" dirty="0"/>
              <a:t>	    </a:t>
            </a:r>
            <a:r>
              <a:rPr lang="en-IN" dirty="0" err="1"/>
              <a:t>JettyServletWebServerFactory</a:t>
            </a:r>
            <a:r>
              <a:rPr lang="en-IN" dirty="0"/>
              <a:t> factory = new </a:t>
            </a:r>
            <a:r>
              <a:rPr lang="en-IN" dirty="0" err="1"/>
              <a:t>JettyServletWebServerFactory</a:t>
            </a:r>
            <a:r>
              <a:rPr lang="en-IN" dirty="0"/>
              <a:t>();</a:t>
            </a:r>
          </a:p>
          <a:p>
            <a:r>
              <a:rPr lang="en-IN" dirty="0"/>
              <a:t>	    </a:t>
            </a:r>
            <a:r>
              <a:rPr lang="en-IN" dirty="0" err="1"/>
              <a:t>factory.setPort</a:t>
            </a:r>
            <a:r>
              <a:rPr lang="en-IN" dirty="0"/>
              <a:t>(9000);</a:t>
            </a:r>
          </a:p>
          <a:p>
            <a:r>
              <a:rPr lang="en-IN" dirty="0"/>
              <a:t>	    </a:t>
            </a:r>
            <a:r>
              <a:rPr lang="en-IN" dirty="0" err="1"/>
              <a:t>factory.setContextPath</a:t>
            </a:r>
            <a:r>
              <a:rPr lang="en-IN" dirty="0"/>
              <a:t>("/</a:t>
            </a:r>
            <a:r>
              <a:rPr lang="en-IN" dirty="0" err="1"/>
              <a:t>myapp</a:t>
            </a:r>
            <a:r>
              <a:rPr lang="en-IN" dirty="0"/>
              <a:t>");</a:t>
            </a:r>
          </a:p>
          <a:p>
            <a:r>
              <a:rPr lang="en-IN" dirty="0"/>
              <a:t>	    </a:t>
            </a:r>
            <a:r>
              <a:rPr lang="en-IN" dirty="0" err="1"/>
              <a:t>factory.addErrorPages</a:t>
            </a:r>
            <a:r>
              <a:rPr lang="en-IN" dirty="0"/>
              <a:t>(new </a:t>
            </a:r>
            <a:r>
              <a:rPr lang="en-IN" dirty="0" err="1"/>
              <a:t>ErrorPage</a:t>
            </a:r>
            <a:r>
              <a:rPr lang="en-IN" dirty="0"/>
              <a:t>(</a:t>
            </a:r>
            <a:r>
              <a:rPr lang="en-IN" dirty="0" err="1"/>
              <a:t>HttpStatus.NOT_FOUND</a:t>
            </a:r>
            <a:r>
              <a:rPr lang="en-IN" dirty="0"/>
              <a:t>, "/notfound.html"));</a:t>
            </a:r>
          </a:p>
          <a:p>
            <a:r>
              <a:rPr lang="en-IN" dirty="0"/>
              <a:t>	    return factory;</a:t>
            </a:r>
          </a:p>
          <a:p>
            <a:r>
              <a:rPr lang="en-IN" dirty="0"/>
              <a:t>	}</a:t>
            </a:r>
          </a:p>
        </p:txBody>
      </p:sp>
      <p:sp>
        <p:nvSpPr>
          <p:cNvPr id="3" name="Title 2"/>
          <p:cNvSpPr>
            <a:spLocks noGrp="1"/>
          </p:cNvSpPr>
          <p:nvPr>
            <p:ph type="title"/>
          </p:nvPr>
        </p:nvSpPr>
        <p:spPr/>
        <p:txBody>
          <a:bodyPr/>
          <a:lstStyle/>
          <a:p>
            <a:r>
              <a:rPr lang="en-IN" dirty="0"/>
              <a:t>Spring Boot 2.0 Configuration</a:t>
            </a:r>
          </a:p>
        </p:txBody>
      </p:sp>
    </p:spTree>
    <p:extLst>
      <p:ext uri="{BB962C8B-B14F-4D97-AF65-F5344CB8AC3E}">
        <p14:creationId xmlns:p14="http://schemas.microsoft.com/office/powerpoint/2010/main" val="3878043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Create your own self signed SSL certificate</a:t>
            </a:r>
          </a:p>
          <a:p>
            <a:r>
              <a:rPr lang="en-US" dirty="0"/>
              <a:t>To get SSL digital certificate for our application we have two options –</a:t>
            </a:r>
          </a:p>
          <a:p>
            <a:r>
              <a:rPr lang="en-US" dirty="0"/>
              <a:t>to create a self-signed certificate</a:t>
            </a:r>
          </a:p>
          <a:p>
            <a:r>
              <a:rPr lang="en-US" dirty="0"/>
              <a:t>to obtain SSL certificate from certification authority(CA) we call it CA certificate.</a:t>
            </a:r>
            <a:endParaRPr lang="en-IN" dirty="0"/>
          </a:p>
        </p:txBody>
      </p:sp>
      <p:sp>
        <p:nvSpPr>
          <p:cNvPr id="3" name="Title 2"/>
          <p:cNvSpPr>
            <a:spLocks noGrp="1"/>
          </p:cNvSpPr>
          <p:nvPr>
            <p:ph type="title"/>
          </p:nvPr>
        </p:nvSpPr>
        <p:spPr/>
        <p:txBody>
          <a:bodyPr/>
          <a:lstStyle/>
          <a:p>
            <a:r>
              <a:rPr lang="en-IN" dirty="0"/>
              <a:t>HTTPS Configuration</a:t>
            </a:r>
          </a:p>
        </p:txBody>
      </p:sp>
    </p:spTree>
    <p:extLst>
      <p:ext uri="{BB962C8B-B14F-4D97-AF65-F5344CB8AC3E}">
        <p14:creationId xmlns:p14="http://schemas.microsoft.com/office/powerpoint/2010/main" val="4059573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err="1"/>
              <a:t>keytool</a:t>
            </a:r>
            <a:r>
              <a:rPr lang="en-US" dirty="0"/>
              <a:t> -</a:t>
            </a:r>
            <a:r>
              <a:rPr lang="en-US" dirty="0" err="1"/>
              <a:t>genkey</a:t>
            </a:r>
            <a:r>
              <a:rPr lang="en-US" dirty="0"/>
              <a:t> -alias </a:t>
            </a:r>
            <a:r>
              <a:rPr lang="en-US" dirty="0" err="1"/>
              <a:t>selfsigned_localhost_sslserver</a:t>
            </a:r>
            <a:r>
              <a:rPr lang="en-US" dirty="0"/>
              <a:t> -</a:t>
            </a:r>
            <a:r>
              <a:rPr lang="en-US" dirty="0" err="1"/>
              <a:t>keyalg</a:t>
            </a:r>
            <a:r>
              <a:rPr lang="en-US" dirty="0"/>
              <a:t> RSA -</a:t>
            </a:r>
            <a:r>
              <a:rPr lang="en-US" dirty="0" err="1"/>
              <a:t>keysize</a:t>
            </a:r>
            <a:r>
              <a:rPr lang="en-US" dirty="0"/>
              <a:t> 2048 -validity 700 -</a:t>
            </a:r>
            <a:r>
              <a:rPr lang="en-US" dirty="0" err="1"/>
              <a:t>keypass</a:t>
            </a:r>
            <a:r>
              <a:rPr lang="en-US" dirty="0"/>
              <a:t> </a:t>
            </a:r>
            <a:r>
              <a:rPr lang="en-US" dirty="0" err="1"/>
              <a:t>changeit</a:t>
            </a:r>
            <a:r>
              <a:rPr lang="en-US" dirty="0"/>
              <a:t> -</a:t>
            </a:r>
            <a:r>
              <a:rPr lang="en-US" dirty="0" err="1"/>
              <a:t>storepass</a:t>
            </a:r>
            <a:r>
              <a:rPr lang="en-US" dirty="0"/>
              <a:t> </a:t>
            </a:r>
            <a:r>
              <a:rPr lang="en-US" dirty="0" err="1"/>
              <a:t>changeit</a:t>
            </a:r>
            <a:r>
              <a:rPr lang="en-US" dirty="0"/>
              <a:t> -</a:t>
            </a:r>
            <a:r>
              <a:rPr lang="en-US" dirty="0" err="1"/>
              <a:t>keystore</a:t>
            </a:r>
            <a:r>
              <a:rPr lang="en-US" dirty="0"/>
              <a:t> </a:t>
            </a:r>
            <a:r>
              <a:rPr lang="en-US" dirty="0" err="1"/>
              <a:t>ssl-server.jks</a:t>
            </a:r>
            <a:r>
              <a:rPr lang="en-US" dirty="0"/>
              <a:t>.</a:t>
            </a:r>
          </a:p>
          <a:p>
            <a:endParaRPr lang="en-US" dirty="0"/>
          </a:p>
          <a:p>
            <a:r>
              <a:rPr lang="en-US" dirty="0"/>
              <a:t>To view what is inside this </a:t>
            </a:r>
            <a:r>
              <a:rPr lang="en-US" dirty="0" err="1"/>
              <a:t>keystore</a:t>
            </a:r>
            <a:r>
              <a:rPr lang="en-US" dirty="0"/>
              <a:t> we can again use the </a:t>
            </a:r>
            <a:r>
              <a:rPr lang="en-US" dirty="0" err="1"/>
              <a:t>keytool</a:t>
            </a:r>
            <a:r>
              <a:rPr lang="en-US" dirty="0"/>
              <a:t> -list command as bellow.</a:t>
            </a:r>
          </a:p>
          <a:p>
            <a:endParaRPr lang="en-US" dirty="0"/>
          </a:p>
          <a:p>
            <a:r>
              <a:rPr lang="en-US" dirty="0" err="1"/>
              <a:t>keytool</a:t>
            </a:r>
            <a:r>
              <a:rPr lang="en-US" dirty="0"/>
              <a:t> -list -</a:t>
            </a:r>
            <a:r>
              <a:rPr lang="en-US" dirty="0" err="1"/>
              <a:t>keystore</a:t>
            </a:r>
            <a:r>
              <a:rPr lang="en-US" dirty="0"/>
              <a:t> </a:t>
            </a:r>
            <a:r>
              <a:rPr lang="en-US" dirty="0" err="1"/>
              <a:t>ssl-server.jks</a:t>
            </a:r>
            <a:endParaRPr lang="en-US" dirty="0"/>
          </a:p>
          <a:p>
            <a:endParaRPr lang="en-US" dirty="0"/>
          </a:p>
          <a:p>
            <a:endParaRPr lang="en-US" dirty="0"/>
          </a:p>
          <a:p>
            <a:endParaRPr lang="en-IN" dirty="0"/>
          </a:p>
        </p:txBody>
      </p:sp>
      <p:sp>
        <p:nvSpPr>
          <p:cNvPr id="3" name="Title 2"/>
          <p:cNvSpPr>
            <a:spLocks noGrp="1"/>
          </p:cNvSpPr>
          <p:nvPr>
            <p:ph type="title"/>
          </p:nvPr>
        </p:nvSpPr>
        <p:spPr/>
        <p:txBody>
          <a:bodyPr/>
          <a:lstStyle/>
          <a:p>
            <a:r>
              <a:rPr lang="en-IN" dirty="0"/>
              <a:t>HTTPS Configuration</a:t>
            </a:r>
          </a:p>
        </p:txBody>
      </p:sp>
    </p:spTree>
    <p:extLst>
      <p:ext uri="{BB962C8B-B14F-4D97-AF65-F5344CB8AC3E}">
        <p14:creationId xmlns:p14="http://schemas.microsoft.com/office/powerpoint/2010/main" val="2350864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err="1"/>
              <a:t>logging.level.org.springframework</a:t>
            </a:r>
            <a:r>
              <a:rPr lang="en-IN" dirty="0"/>
              <a:t>=DEBUG</a:t>
            </a:r>
          </a:p>
          <a:p>
            <a:r>
              <a:rPr lang="en-IN" dirty="0" err="1"/>
              <a:t>logging.level.com.howtodoinjava</a:t>
            </a:r>
            <a:r>
              <a:rPr lang="en-IN" dirty="0"/>
              <a:t>=DEBUG</a:t>
            </a:r>
          </a:p>
          <a:p>
            <a:r>
              <a:rPr lang="en-IN" dirty="0"/>
              <a:t> </a:t>
            </a:r>
          </a:p>
          <a:p>
            <a:r>
              <a:rPr lang="en-IN" dirty="0"/>
              <a:t>#output to a </a:t>
            </a:r>
            <a:r>
              <a:rPr lang="en-IN" dirty="0" err="1"/>
              <a:t>temp_folder</a:t>
            </a:r>
            <a:r>
              <a:rPr lang="en-IN" dirty="0"/>
              <a:t>/file</a:t>
            </a:r>
          </a:p>
          <a:p>
            <a:r>
              <a:rPr lang="en-IN" dirty="0" err="1"/>
              <a:t>logging.file</a:t>
            </a:r>
            <a:r>
              <a:rPr lang="en-IN" dirty="0"/>
              <a:t>=${</a:t>
            </a:r>
            <a:r>
              <a:rPr lang="en-IN" dirty="0" err="1"/>
              <a:t>java.io.tmpdir</a:t>
            </a:r>
            <a:r>
              <a:rPr lang="en-IN" dirty="0"/>
              <a:t>}/application.log</a:t>
            </a:r>
          </a:p>
          <a:p>
            <a:r>
              <a:rPr lang="en-IN" dirty="0"/>
              <a:t> </a:t>
            </a:r>
          </a:p>
          <a:p>
            <a:r>
              <a:rPr lang="en-IN" dirty="0"/>
              <a:t># Logging pattern for the console</a:t>
            </a:r>
          </a:p>
          <a:p>
            <a:r>
              <a:rPr lang="en-IN" dirty="0" err="1"/>
              <a:t>logging.pattern.console</a:t>
            </a:r>
            <a:r>
              <a:rPr lang="en-IN" dirty="0"/>
              <a:t>= %d{</a:t>
            </a:r>
            <a:r>
              <a:rPr lang="en-IN" dirty="0" err="1"/>
              <a:t>yyyy</a:t>
            </a:r>
            <a:r>
              <a:rPr lang="en-IN" dirty="0"/>
              <a:t>-MM-</a:t>
            </a:r>
            <a:r>
              <a:rPr lang="en-IN" dirty="0" err="1"/>
              <a:t>dd</a:t>
            </a:r>
            <a:r>
              <a:rPr lang="en-IN" dirty="0"/>
              <a:t> </a:t>
            </a:r>
            <a:r>
              <a:rPr lang="en-IN" dirty="0" err="1"/>
              <a:t>HH:mm:ss</a:t>
            </a:r>
            <a:r>
              <a:rPr lang="en-IN" dirty="0"/>
              <a:t>} - %</a:t>
            </a:r>
            <a:r>
              <a:rPr lang="en-IN" dirty="0" err="1"/>
              <a:t>msg%n</a:t>
            </a:r>
            <a:endParaRPr lang="en-IN" dirty="0"/>
          </a:p>
          <a:p>
            <a:r>
              <a:rPr lang="en-IN" dirty="0"/>
              <a:t> </a:t>
            </a:r>
          </a:p>
          <a:p>
            <a:r>
              <a:rPr lang="en-IN" dirty="0"/>
              <a:t># Logging pattern for file</a:t>
            </a:r>
          </a:p>
          <a:p>
            <a:r>
              <a:rPr lang="en-IN" dirty="0" err="1"/>
              <a:t>logging.pattern.file</a:t>
            </a:r>
            <a:r>
              <a:rPr lang="en-IN" dirty="0"/>
              <a:t>= %d{</a:t>
            </a:r>
            <a:r>
              <a:rPr lang="en-IN" dirty="0" err="1"/>
              <a:t>yyyy</a:t>
            </a:r>
            <a:r>
              <a:rPr lang="en-IN" dirty="0"/>
              <a:t>-MM-</a:t>
            </a:r>
            <a:r>
              <a:rPr lang="en-IN" dirty="0" err="1"/>
              <a:t>dd</a:t>
            </a:r>
            <a:r>
              <a:rPr lang="en-IN" dirty="0"/>
              <a:t> </a:t>
            </a:r>
            <a:r>
              <a:rPr lang="en-IN" dirty="0" err="1"/>
              <a:t>HH:mm:ss</a:t>
            </a:r>
            <a:r>
              <a:rPr lang="en-IN" dirty="0"/>
              <a:t>} [%thread] %-5level %logger{36} - %</a:t>
            </a:r>
            <a:r>
              <a:rPr lang="en-IN" dirty="0" err="1"/>
              <a:t>msg</a:t>
            </a:r>
            <a:r>
              <a:rPr lang="en-IN" dirty="0"/>
              <a:t>%</a:t>
            </a:r>
          </a:p>
        </p:txBody>
      </p:sp>
      <p:sp>
        <p:nvSpPr>
          <p:cNvPr id="3" name="Title 2"/>
          <p:cNvSpPr>
            <a:spLocks noGrp="1"/>
          </p:cNvSpPr>
          <p:nvPr>
            <p:ph type="title"/>
          </p:nvPr>
        </p:nvSpPr>
        <p:spPr/>
        <p:txBody>
          <a:bodyPr/>
          <a:lstStyle/>
          <a:p>
            <a:r>
              <a:rPr lang="en-IN" dirty="0"/>
              <a:t>Logging</a:t>
            </a:r>
          </a:p>
        </p:txBody>
      </p:sp>
    </p:spTree>
    <p:extLst>
      <p:ext uri="{BB962C8B-B14F-4D97-AF65-F5344CB8AC3E}">
        <p14:creationId xmlns:p14="http://schemas.microsoft.com/office/powerpoint/2010/main" val="4047180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095875"/>
          </a:xfrm>
        </p:spPr>
        <p:txBody>
          <a:bodyPr/>
          <a:lstStyle/>
          <a:p>
            <a:r>
              <a:rPr lang="en-US" dirty="0"/>
              <a:t>An actuator is a manufacturing term that refers to a mechanical device for moving or controlling something. </a:t>
            </a:r>
          </a:p>
          <a:p>
            <a:r>
              <a:rPr lang="en-US" dirty="0"/>
              <a:t>Actuators can generate a large amount of motion from a small change.</a:t>
            </a:r>
          </a:p>
          <a:p>
            <a:r>
              <a:rPr lang="en-US"/>
              <a:t>Spring boot’s module Actuator allows you to monitor and manage application usages in production environment, without coding and configuration for any of them. </a:t>
            </a:r>
          </a:p>
          <a:p>
            <a:endParaRPr lang="en-IN" dirty="0"/>
          </a:p>
        </p:txBody>
      </p:sp>
      <p:sp>
        <p:nvSpPr>
          <p:cNvPr id="3" name="Title 2"/>
          <p:cNvSpPr>
            <a:spLocks noGrp="1"/>
          </p:cNvSpPr>
          <p:nvPr>
            <p:ph type="title"/>
          </p:nvPr>
        </p:nvSpPr>
        <p:spPr/>
        <p:txBody>
          <a:bodyPr/>
          <a:lstStyle/>
          <a:p>
            <a:r>
              <a:rPr lang="en-IN" dirty="0"/>
              <a:t>Actuator</a:t>
            </a:r>
          </a:p>
        </p:txBody>
      </p:sp>
    </p:spTree>
    <p:extLst>
      <p:ext uri="{BB962C8B-B14F-4D97-AF65-F5344CB8AC3E}">
        <p14:creationId xmlns:p14="http://schemas.microsoft.com/office/powerpoint/2010/main" val="370557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43000"/>
            <a:ext cx="9144000" cy="4644769"/>
          </a:xfrm>
          <a:prstGeom prst="rect">
            <a:avLst/>
          </a:prstGeom>
        </p:spPr>
      </p:pic>
    </p:spTree>
    <p:extLst>
      <p:ext uri="{BB962C8B-B14F-4D97-AF65-F5344CB8AC3E}">
        <p14:creationId xmlns:p14="http://schemas.microsoft.com/office/powerpoint/2010/main" val="3558518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Actuator brings production-ready features to our application.</a:t>
            </a:r>
          </a:p>
          <a:p>
            <a:r>
              <a:rPr lang="en-US" b="1" dirty="0"/>
              <a:t>Monitoring our app, gathering metrics, understanding traffic or the state of our database becomes trivial with this dependency.</a:t>
            </a:r>
          </a:p>
          <a:p>
            <a:r>
              <a:rPr lang="en-US" dirty="0"/>
              <a:t>Actuator is mainly used to </a:t>
            </a:r>
            <a:r>
              <a:rPr lang="en-US" b="1" dirty="0"/>
              <a:t>expose operational information about the running application</a:t>
            </a:r>
            <a:r>
              <a:rPr lang="en-US" dirty="0"/>
              <a:t> – health, metrics, info, dump, </a:t>
            </a:r>
            <a:r>
              <a:rPr lang="en-US" dirty="0" err="1"/>
              <a:t>env</a:t>
            </a:r>
            <a:r>
              <a:rPr lang="en-US" dirty="0"/>
              <a:t>, etc. It uses HTTP endpoints or JMX beans to enable us to interact with it.</a:t>
            </a:r>
          </a:p>
          <a:p>
            <a:r>
              <a:rPr lang="en-US" dirty="0"/>
              <a:t>Once this dependency is on the </a:t>
            </a:r>
            <a:r>
              <a:rPr lang="en-US" dirty="0" err="1"/>
              <a:t>classpath</a:t>
            </a:r>
            <a:r>
              <a:rPr lang="en-US" dirty="0"/>
              <a:t> several endpoints are available for us out of the box. As with most Spring modules, we can easily configure or extend it in many ways.</a:t>
            </a:r>
          </a:p>
          <a:p>
            <a:endParaRPr lang="en-US" dirty="0"/>
          </a:p>
          <a:p>
            <a:pPr marL="0" indent="0">
              <a:buNone/>
            </a:pPr>
            <a:endParaRPr lang="en-US" dirty="0"/>
          </a:p>
        </p:txBody>
      </p:sp>
      <p:sp>
        <p:nvSpPr>
          <p:cNvPr id="3" name="Title 2"/>
          <p:cNvSpPr>
            <a:spLocks noGrp="1"/>
          </p:cNvSpPr>
          <p:nvPr>
            <p:ph type="title"/>
          </p:nvPr>
        </p:nvSpPr>
        <p:spPr/>
        <p:txBody>
          <a:bodyPr/>
          <a:lstStyle/>
          <a:p>
            <a:r>
              <a:rPr lang="en-IN" dirty="0"/>
              <a:t>The Actuator</a:t>
            </a:r>
          </a:p>
        </p:txBody>
      </p:sp>
    </p:spTree>
    <p:extLst>
      <p:ext uri="{BB962C8B-B14F-4D97-AF65-F5344CB8AC3E}">
        <p14:creationId xmlns:p14="http://schemas.microsoft.com/office/powerpoint/2010/main" val="188406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marL="0" indent="0">
              <a:buNone/>
            </a:pPr>
            <a:r>
              <a:rPr lang="en-US" dirty="0"/>
              <a:t>Adds common non-functional features to your application and exposes endpoints to interact with them (REST, JMX)</a:t>
            </a:r>
          </a:p>
          <a:p>
            <a:pPr marL="225425" lvl="1" indent="0">
              <a:buNone/>
            </a:pPr>
            <a:r>
              <a:rPr lang="en-US" dirty="0"/>
              <a:t>• Secure endpoints: /</a:t>
            </a:r>
            <a:r>
              <a:rPr lang="en-US" dirty="0" err="1"/>
              <a:t>env</a:t>
            </a:r>
            <a:r>
              <a:rPr lang="en-US" dirty="0"/>
              <a:t>, /metrics, /trace, /dump, /shutdown, /beans, /</a:t>
            </a:r>
          </a:p>
          <a:p>
            <a:pPr marL="225425" lvl="1" indent="0">
              <a:buNone/>
            </a:pPr>
            <a:r>
              <a:rPr lang="en-US" dirty="0" err="1"/>
              <a:t>autoconfig</a:t>
            </a:r>
            <a:r>
              <a:rPr lang="en-US" dirty="0"/>
              <a:t>, /</a:t>
            </a:r>
            <a:r>
              <a:rPr lang="en-US" dirty="0" err="1"/>
              <a:t>configprops</a:t>
            </a:r>
            <a:r>
              <a:rPr lang="en-US" dirty="0"/>
              <a:t>, /mappings</a:t>
            </a:r>
          </a:p>
          <a:p>
            <a:pPr marL="225425" lvl="1" indent="0">
              <a:buNone/>
            </a:pPr>
            <a:r>
              <a:rPr lang="en-US" dirty="0"/>
              <a:t>• /info</a:t>
            </a:r>
          </a:p>
          <a:p>
            <a:pPr marL="225425" lvl="1" indent="0">
              <a:buNone/>
            </a:pPr>
            <a:r>
              <a:rPr lang="en-US" dirty="0"/>
              <a:t>• /health</a:t>
            </a:r>
          </a:p>
          <a:p>
            <a:pPr marL="225425" lvl="1" indent="0">
              <a:buNone/>
            </a:pPr>
            <a:r>
              <a:rPr lang="en-US" dirty="0"/>
              <a:t>• Audit</a:t>
            </a:r>
          </a:p>
          <a:p>
            <a:pPr marL="0" indent="0">
              <a:buNone/>
            </a:pPr>
            <a:r>
              <a:rPr lang="en-US" dirty="0"/>
              <a:t>If embedded in a web app or web service can use the same port or a different one </a:t>
            </a:r>
          </a:p>
          <a:p>
            <a:pPr marL="0" indent="0">
              <a:buNone/>
            </a:pPr>
            <a:r>
              <a:rPr lang="en-US" dirty="0"/>
              <a:t>(</a:t>
            </a:r>
            <a:r>
              <a:rPr lang="en-US" dirty="0" err="1"/>
              <a:t>management.port</a:t>
            </a:r>
            <a:r>
              <a:rPr lang="en-US" dirty="0"/>
              <a:t>) and/or a different network interface (</a:t>
            </a:r>
            <a:r>
              <a:rPr lang="en-US" dirty="0" err="1"/>
              <a:t>management.address</a:t>
            </a:r>
            <a:r>
              <a:rPr lang="en-US" dirty="0"/>
              <a:t>)</a:t>
            </a:r>
          </a:p>
          <a:p>
            <a:pPr marL="0" indent="0">
              <a:buNone/>
            </a:pPr>
            <a:r>
              <a:rPr lang="en-US" dirty="0"/>
              <a:t>and/or context path (</a:t>
            </a:r>
            <a:r>
              <a:rPr lang="en-US" dirty="0" err="1"/>
              <a:t>management.context</a:t>
            </a:r>
            <a:r>
              <a:rPr lang="en-US" dirty="0"/>
              <a:t>-path).</a:t>
            </a:r>
          </a:p>
        </p:txBody>
      </p:sp>
      <p:sp>
        <p:nvSpPr>
          <p:cNvPr id="3" name="Title 2"/>
          <p:cNvSpPr>
            <a:spLocks noGrp="1"/>
          </p:cNvSpPr>
          <p:nvPr>
            <p:ph type="title"/>
          </p:nvPr>
        </p:nvSpPr>
        <p:spPr/>
        <p:txBody>
          <a:bodyPr/>
          <a:lstStyle/>
          <a:p>
            <a:r>
              <a:rPr lang="en-IN" dirty="0"/>
              <a:t>The Actuator</a:t>
            </a:r>
          </a:p>
        </p:txBody>
      </p:sp>
    </p:spTree>
    <p:extLst>
      <p:ext uri="{BB962C8B-B14F-4D97-AF65-F5344CB8AC3E}">
        <p14:creationId xmlns:p14="http://schemas.microsoft.com/office/powerpoint/2010/main" val="512558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Actuator – spring –data-</a:t>
            </a:r>
            <a:r>
              <a:rPr lang="en-IN" dirty="0" err="1"/>
              <a:t>hal</a:t>
            </a:r>
            <a:r>
              <a:rPr lang="en-IN" dirty="0"/>
              <a:t>-browser</a:t>
            </a:r>
            <a:br>
              <a:rPr lang="en-IN" dirty="0"/>
            </a:br>
            <a:r>
              <a:rPr lang="en-IN" dirty="0"/>
              <a:t>http://localhost:6060/browser/index.html</a:t>
            </a:r>
          </a:p>
        </p:txBody>
      </p:sp>
      <p:pic>
        <p:nvPicPr>
          <p:cNvPr id="5" name="Picture 4"/>
          <p:cNvPicPr>
            <a:picLocks noChangeAspect="1"/>
          </p:cNvPicPr>
          <p:nvPr/>
        </p:nvPicPr>
        <p:blipFill>
          <a:blip r:embed="rId2"/>
          <a:stretch>
            <a:fillRect/>
          </a:stretch>
        </p:blipFill>
        <p:spPr>
          <a:xfrm>
            <a:off x="1" y="1447800"/>
            <a:ext cx="9144000" cy="4991100"/>
          </a:xfrm>
          <a:prstGeom prst="rect">
            <a:avLst/>
          </a:prstGeom>
        </p:spPr>
      </p:pic>
    </p:spTree>
    <p:extLst>
      <p:ext uri="{BB962C8B-B14F-4D97-AF65-F5344CB8AC3E}">
        <p14:creationId xmlns:p14="http://schemas.microsoft.com/office/powerpoint/2010/main" val="2118860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Actuator</a:t>
            </a:r>
          </a:p>
        </p:txBody>
      </p:sp>
      <p:graphicFrame>
        <p:nvGraphicFramePr>
          <p:cNvPr id="5" name="Table 4"/>
          <p:cNvGraphicFramePr>
            <a:graphicFrameLocks noGrp="1"/>
          </p:cNvGraphicFramePr>
          <p:nvPr>
            <p:extLst>
              <p:ext uri="{D42A27DB-BD31-4B8C-83A1-F6EECF244321}">
                <p14:modId xmlns:p14="http://schemas.microsoft.com/office/powerpoint/2010/main" val="4066187860"/>
              </p:ext>
            </p:extLst>
          </p:nvPr>
        </p:nvGraphicFramePr>
        <p:xfrm>
          <a:off x="461034" y="1752600"/>
          <a:ext cx="8205261" cy="4825684"/>
        </p:xfrm>
        <a:graphic>
          <a:graphicData uri="http://schemas.openxmlformats.org/drawingml/2006/table">
            <a:tbl>
              <a:tblPr/>
              <a:tblGrid>
                <a:gridCol w="2201275">
                  <a:extLst>
                    <a:ext uri="{9D8B030D-6E8A-4147-A177-3AD203B41FA5}">
                      <a16:colId xmlns:a16="http://schemas.microsoft.com/office/drawing/2014/main" val="20000"/>
                    </a:ext>
                  </a:extLst>
                </a:gridCol>
                <a:gridCol w="6003986">
                  <a:extLst>
                    <a:ext uri="{9D8B030D-6E8A-4147-A177-3AD203B41FA5}">
                      <a16:colId xmlns:a16="http://schemas.microsoft.com/office/drawing/2014/main" val="20001"/>
                    </a:ext>
                  </a:extLst>
                </a:gridCol>
              </a:tblGrid>
              <a:tr h="328363">
                <a:tc>
                  <a:txBody>
                    <a:bodyPr/>
                    <a:lstStyle/>
                    <a:p>
                      <a:r>
                        <a:rPr lang="en-IN" sz="1500" b="1" cap="all" dirty="0">
                          <a:effectLst/>
                        </a:rPr>
                        <a:t>ENDPOINT</a:t>
                      </a:r>
                    </a:p>
                  </a:txBody>
                  <a:tcPr marL="50517" marR="50517" marT="50517" marB="50517" anchor="ctr">
                    <a:lnL w="7620" cap="flat" cmpd="sng" algn="ctr">
                      <a:solidFill>
                        <a:srgbClr val="C3C3C3"/>
                      </a:solidFill>
                      <a:prstDash val="solid"/>
                      <a:round/>
                      <a:headEnd type="none" w="med" len="med"/>
                      <a:tailEnd type="none" w="med" len="med"/>
                    </a:lnL>
                    <a:lnR w="7620" cap="flat" cmpd="sng" algn="ctr">
                      <a:solidFill>
                        <a:srgbClr val="C3C3C3"/>
                      </a:solidFill>
                      <a:prstDash val="solid"/>
                      <a:round/>
                      <a:headEnd type="none" w="med" len="med"/>
                      <a:tailEnd type="none" w="med" len="med"/>
                    </a:lnR>
                    <a:lnT w="7620" cap="flat" cmpd="sng" algn="ctr">
                      <a:solidFill>
                        <a:srgbClr val="C3C3C3"/>
                      </a:solidFill>
                      <a:prstDash val="solid"/>
                      <a:round/>
                      <a:headEnd type="none" w="med" len="med"/>
                      <a:tailEnd type="none" w="med" len="med"/>
                    </a:lnT>
                    <a:lnB w="7620" cap="flat" cmpd="sng" algn="ctr">
                      <a:solidFill>
                        <a:srgbClr val="C3C3C3"/>
                      </a:solidFill>
                      <a:prstDash val="solid"/>
                      <a:round/>
                      <a:headEnd type="none" w="med" len="med"/>
                      <a:tailEnd type="none" w="med" len="med"/>
                    </a:lnB>
                    <a:solidFill>
                      <a:srgbClr val="DADADA"/>
                    </a:solidFill>
                  </a:tcPr>
                </a:tc>
                <a:tc>
                  <a:txBody>
                    <a:bodyPr/>
                    <a:lstStyle/>
                    <a:p>
                      <a:r>
                        <a:rPr lang="en-IN" sz="1500" b="1" cap="all">
                          <a:effectLst/>
                        </a:rPr>
                        <a:t>USAGE</a:t>
                      </a:r>
                    </a:p>
                  </a:txBody>
                  <a:tcPr marL="50517" marR="50517" marT="50517" marB="50517" anchor="ctr">
                    <a:lnL w="7620" cap="flat" cmpd="sng" algn="ctr">
                      <a:solidFill>
                        <a:srgbClr val="C3C3C3"/>
                      </a:solidFill>
                      <a:prstDash val="solid"/>
                      <a:round/>
                      <a:headEnd type="none" w="med" len="med"/>
                      <a:tailEnd type="none" w="med" len="med"/>
                    </a:lnL>
                    <a:lnR w="7620" cap="flat" cmpd="sng" algn="ctr">
                      <a:solidFill>
                        <a:srgbClr val="C3C3C3"/>
                      </a:solidFill>
                      <a:prstDash val="solid"/>
                      <a:round/>
                      <a:headEnd type="none" w="med" len="med"/>
                      <a:tailEnd type="none" w="med" len="med"/>
                    </a:lnR>
                    <a:lnT w="7620" cap="flat" cmpd="sng" algn="ctr">
                      <a:solidFill>
                        <a:srgbClr val="C3C3C3"/>
                      </a:solidFill>
                      <a:prstDash val="solid"/>
                      <a:round/>
                      <a:headEnd type="none" w="med" len="med"/>
                      <a:tailEnd type="none" w="med" len="med"/>
                    </a:lnT>
                    <a:lnB w="7620" cap="flat" cmpd="sng" algn="ctr">
                      <a:solidFill>
                        <a:srgbClr val="C3C3C3"/>
                      </a:solidFill>
                      <a:prstDash val="solid"/>
                      <a:round/>
                      <a:headEnd type="none" w="med" len="med"/>
                      <a:tailEnd type="none" w="med" len="med"/>
                    </a:lnB>
                    <a:solidFill>
                      <a:srgbClr val="DADADA"/>
                    </a:solidFill>
                  </a:tcPr>
                </a:tc>
                <a:extLst>
                  <a:ext uri="{0D108BD9-81ED-4DB2-BD59-A6C34878D82A}">
                    <a16:rowId xmlns:a16="http://schemas.microsoft.com/office/drawing/2014/main" val="10000"/>
                  </a:ext>
                </a:extLst>
              </a:tr>
              <a:tr h="1010348">
                <a:tc>
                  <a:txBody>
                    <a:bodyPr/>
                    <a:lstStyle/>
                    <a:p>
                      <a:r>
                        <a:rPr lang="en-IN" sz="1500">
                          <a:effectLst/>
                        </a:rPr>
                        <a:t>/env</a:t>
                      </a:r>
                    </a:p>
                  </a:txBody>
                  <a:tcPr marL="50517" marR="50517" marT="50517" marB="50517" anchor="ctr">
                    <a:lnL>
                      <a:noFill/>
                    </a:lnL>
                    <a:lnR>
                      <a:noFill/>
                    </a:lnR>
                    <a:lnT w="7620" cap="flat" cmpd="sng" algn="ctr">
                      <a:solidFill>
                        <a:srgbClr val="C3C3C3"/>
                      </a:solidFill>
                      <a:prstDash val="solid"/>
                      <a:round/>
                      <a:headEnd type="none" w="med" len="med"/>
                      <a:tailEnd type="none" w="med" len="med"/>
                    </a:lnT>
                    <a:lnB>
                      <a:noFill/>
                    </a:lnB>
                    <a:solidFill>
                      <a:srgbClr val="FFFFFF"/>
                    </a:solidFill>
                  </a:tcPr>
                </a:tc>
                <a:tc>
                  <a:txBody>
                    <a:bodyPr/>
                    <a:lstStyle/>
                    <a:p>
                      <a:r>
                        <a:rPr lang="en-US" sz="1500">
                          <a:effectLst/>
                        </a:rPr>
                        <a:t>Returns list of properties in current environment</a:t>
                      </a:r>
                    </a:p>
                  </a:txBody>
                  <a:tcPr marL="50517" marR="50517" marT="50517" marB="50517" anchor="ctr">
                    <a:lnL>
                      <a:noFill/>
                    </a:lnL>
                    <a:lnR>
                      <a:noFill/>
                    </a:lnR>
                    <a:lnT w="7620" cap="flat" cmpd="sng" algn="ctr">
                      <a:solidFill>
                        <a:srgbClr val="C3C3C3"/>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1"/>
                  </a:ext>
                </a:extLst>
              </a:tr>
              <a:tr h="783020">
                <a:tc>
                  <a:txBody>
                    <a:bodyPr/>
                    <a:lstStyle/>
                    <a:p>
                      <a:r>
                        <a:rPr lang="en-IN" sz="1500">
                          <a:effectLst/>
                        </a:rPr>
                        <a:t>/health</a:t>
                      </a:r>
                    </a:p>
                  </a:txBody>
                  <a:tcPr marL="50517" marR="50517" marT="50517" marB="50517" anchor="ctr">
                    <a:lnL>
                      <a:noFill/>
                    </a:lnL>
                    <a:lnR>
                      <a:noFill/>
                    </a:lnR>
                    <a:lnT>
                      <a:noFill/>
                    </a:lnT>
                    <a:lnB>
                      <a:noFill/>
                    </a:lnB>
                    <a:solidFill>
                      <a:srgbClr val="FFFFFF"/>
                    </a:solidFill>
                  </a:tcPr>
                </a:tc>
                <a:tc>
                  <a:txBody>
                    <a:bodyPr/>
                    <a:lstStyle/>
                    <a:p>
                      <a:r>
                        <a:rPr lang="en-IN" sz="1500">
                          <a:effectLst/>
                        </a:rPr>
                        <a:t>Returns application health information.</a:t>
                      </a:r>
                    </a:p>
                  </a:txBody>
                  <a:tcPr marL="50517" marR="50517" marT="50517" marB="50517" anchor="ctr">
                    <a:lnL>
                      <a:noFill/>
                    </a:lnL>
                    <a:lnR>
                      <a:noFill/>
                    </a:lnR>
                    <a:lnT>
                      <a:noFill/>
                    </a:lnT>
                    <a:lnB>
                      <a:noFill/>
                    </a:lnB>
                    <a:solidFill>
                      <a:srgbClr val="FFFFFF"/>
                    </a:solidFill>
                  </a:tcPr>
                </a:tc>
                <a:extLst>
                  <a:ext uri="{0D108BD9-81ED-4DB2-BD59-A6C34878D82A}">
                    <a16:rowId xmlns:a16="http://schemas.microsoft.com/office/drawing/2014/main" val="10002"/>
                  </a:ext>
                </a:extLst>
              </a:tr>
              <a:tr h="1465005">
                <a:tc>
                  <a:txBody>
                    <a:bodyPr/>
                    <a:lstStyle/>
                    <a:p>
                      <a:r>
                        <a:rPr lang="en-IN" sz="1500">
                          <a:effectLst/>
                        </a:rPr>
                        <a:t>/auditevents</a:t>
                      </a:r>
                    </a:p>
                  </a:txBody>
                  <a:tcPr marL="50517" marR="50517" marT="50517" marB="50517" anchor="ctr">
                    <a:lnL>
                      <a:noFill/>
                    </a:lnL>
                    <a:lnR>
                      <a:noFill/>
                    </a:lnR>
                    <a:lnT>
                      <a:noFill/>
                    </a:lnT>
                    <a:lnB>
                      <a:noFill/>
                    </a:lnB>
                    <a:solidFill>
                      <a:srgbClr val="FFFFFF"/>
                    </a:solidFill>
                  </a:tcPr>
                </a:tc>
                <a:tc>
                  <a:txBody>
                    <a:bodyPr/>
                    <a:lstStyle/>
                    <a:p>
                      <a:r>
                        <a:rPr lang="en-US" sz="1500">
                          <a:effectLst/>
                        </a:rPr>
                        <a:t>Returns all auto-configuration candidates and the reason why they ‘were’ or ‘were not’ applied.</a:t>
                      </a:r>
                    </a:p>
                  </a:txBody>
                  <a:tcPr marL="50517" marR="50517" marT="50517" marB="50517" anchor="ctr">
                    <a:lnL>
                      <a:noFill/>
                    </a:lnL>
                    <a:lnR>
                      <a:noFill/>
                    </a:lnR>
                    <a:lnT>
                      <a:noFill/>
                    </a:lnT>
                    <a:lnB>
                      <a:noFill/>
                    </a:lnB>
                    <a:solidFill>
                      <a:srgbClr val="FFFFFF"/>
                    </a:solidFill>
                  </a:tcPr>
                </a:tc>
                <a:extLst>
                  <a:ext uri="{0D108BD9-81ED-4DB2-BD59-A6C34878D82A}">
                    <a16:rowId xmlns:a16="http://schemas.microsoft.com/office/drawing/2014/main" val="10003"/>
                  </a:ext>
                </a:extLst>
              </a:tr>
              <a:tr h="1237677">
                <a:tc>
                  <a:txBody>
                    <a:bodyPr/>
                    <a:lstStyle/>
                    <a:p>
                      <a:r>
                        <a:rPr lang="en-IN" sz="1500">
                          <a:effectLst/>
                        </a:rPr>
                        <a:t>/beans</a:t>
                      </a:r>
                    </a:p>
                  </a:txBody>
                  <a:tcPr marL="50517" marR="50517" marT="50517" marB="50517" anchor="ctr">
                    <a:lnL>
                      <a:noFill/>
                    </a:lnL>
                    <a:lnR>
                      <a:noFill/>
                    </a:lnR>
                    <a:lnT>
                      <a:noFill/>
                    </a:lnT>
                    <a:lnB>
                      <a:noFill/>
                    </a:lnB>
                    <a:solidFill>
                      <a:srgbClr val="FFFFFF"/>
                    </a:solidFill>
                  </a:tcPr>
                </a:tc>
                <a:tc>
                  <a:txBody>
                    <a:bodyPr/>
                    <a:lstStyle/>
                    <a:p>
                      <a:r>
                        <a:rPr lang="en-US" sz="1500" dirty="0">
                          <a:effectLst/>
                        </a:rPr>
                        <a:t>Returns a complete list of all the Spring beans in your application.</a:t>
                      </a:r>
                    </a:p>
                  </a:txBody>
                  <a:tcPr marL="50517" marR="50517" marT="50517" marB="50517"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93847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Actuator</a:t>
            </a:r>
          </a:p>
        </p:txBody>
      </p:sp>
      <p:graphicFrame>
        <p:nvGraphicFramePr>
          <p:cNvPr id="2" name="Table 1"/>
          <p:cNvGraphicFramePr>
            <a:graphicFrameLocks noGrp="1"/>
          </p:cNvGraphicFramePr>
          <p:nvPr>
            <p:extLst>
              <p:ext uri="{D42A27DB-BD31-4B8C-83A1-F6EECF244321}">
                <p14:modId xmlns:p14="http://schemas.microsoft.com/office/powerpoint/2010/main" val="4170885802"/>
              </p:ext>
            </p:extLst>
          </p:nvPr>
        </p:nvGraphicFramePr>
        <p:xfrm>
          <a:off x="685797" y="1827371"/>
          <a:ext cx="7980498" cy="2286000"/>
        </p:xfrm>
        <a:graphic>
          <a:graphicData uri="http://schemas.openxmlformats.org/drawingml/2006/table">
            <a:tbl>
              <a:tblPr/>
              <a:tblGrid>
                <a:gridCol w="3990249">
                  <a:extLst>
                    <a:ext uri="{9D8B030D-6E8A-4147-A177-3AD203B41FA5}">
                      <a16:colId xmlns:a16="http://schemas.microsoft.com/office/drawing/2014/main" val="20000"/>
                    </a:ext>
                  </a:extLst>
                </a:gridCol>
                <a:gridCol w="3990249">
                  <a:extLst>
                    <a:ext uri="{9D8B030D-6E8A-4147-A177-3AD203B41FA5}">
                      <a16:colId xmlns:a16="http://schemas.microsoft.com/office/drawing/2014/main" val="20001"/>
                    </a:ext>
                  </a:extLst>
                </a:gridCol>
              </a:tblGrid>
              <a:tr h="0">
                <a:tc>
                  <a:txBody>
                    <a:bodyPr/>
                    <a:lstStyle/>
                    <a:p>
                      <a:r>
                        <a:rPr lang="en-IN" dirty="0">
                          <a:effectLst/>
                        </a:rPr>
                        <a:t>/trace</a:t>
                      </a:r>
                    </a:p>
                  </a:txBody>
                  <a:tcPr marL="60960" marR="60960" marT="60960" marB="60960" anchor="ctr">
                    <a:lnL>
                      <a:noFill/>
                    </a:lnL>
                    <a:lnR>
                      <a:noFill/>
                    </a:lnR>
                    <a:lnT>
                      <a:noFill/>
                    </a:lnT>
                    <a:lnB>
                      <a:noFill/>
                    </a:lnB>
                    <a:solidFill>
                      <a:srgbClr val="FFFFFF"/>
                    </a:solidFill>
                  </a:tcPr>
                </a:tc>
                <a:tc>
                  <a:txBody>
                    <a:bodyPr/>
                    <a:lstStyle/>
                    <a:p>
                      <a:r>
                        <a:rPr lang="en-US">
                          <a:effectLst/>
                        </a:rPr>
                        <a:t>Returns trace logs (by default the last 100 HTTP requests).</a:t>
                      </a:r>
                    </a:p>
                  </a:txBody>
                  <a:tcPr marL="60960" marR="60960" marT="60960" marB="60960"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IN">
                          <a:effectLst/>
                        </a:rPr>
                        <a:t>/dump</a:t>
                      </a:r>
                    </a:p>
                  </a:txBody>
                  <a:tcPr marL="60960" marR="60960" marT="60960" marB="60960" anchor="ctr">
                    <a:lnL>
                      <a:noFill/>
                    </a:lnL>
                    <a:lnR>
                      <a:noFill/>
                    </a:lnR>
                    <a:lnT>
                      <a:noFill/>
                    </a:lnT>
                    <a:lnB>
                      <a:noFill/>
                    </a:lnB>
                    <a:solidFill>
                      <a:srgbClr val="FFFFFF"/>
                    </a:solidFill>
                  </a:tcPr>
                </a:tc>
                <a:tc>
                  <a:txBody>
                    <a:bodyPr/>
                    <a:lstStyle/>
                    <a:p>
                      <a:r>
                        <a:rPr lang="en-US">
                          <a:effectLst/>
                        </a:rPr>
                        <a:t>It performs a thread dump.</a:t>
                      </a:r>
                    </a:p>
                  </a:txBody>
                  <a:tcPr marL="60960" marR="60960" marT="60960" marB="6096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IN" dirty="0">
                          <a:effectLst/>
                        </a:rPr>
                        <a:t>/metrics</a:t>
                      </a:r>
                    </a:p>
                  </a:txBody>
                  <a:tcPr marL="60960" marR="60960" marT="60960" marB="60960" anchor="ctr">
                    <a:lnL>
                      <a:noFill/>
                    </a:lnL>
                    <a:lnR>
                      <a:noFill/>
                    </a:lnR>
                    <a:lnT>
                      <a:noFill/>
                    </a:lnT>
                    <a:lnB>
                      <a:noFill/>
                    </a:lnB>
                    <a:solidFill>
                      <a:srgbClr val="FFFFFF"/>
                    </a:solidFill>
                  </a:tcPr>
                </a:tc>
                <a:tc>
                  <a:txBody>
                    <a:bodyPr/>
                    <a:lstStyle/>
                    <a:p>
                      <a:r>
                        <a:rPr lang="en-US" dirty="0">
                          <a:effectLst/>
                        </a:rPr>
                        <a:t>It shows several useful metrics information like JVM memory used, system CPU usage, open files, and much more.</a:t>
                      </a:r>
                    </a:p>
                  </a:txBody>
                  <a:tcPr marL="60960" marR="60960" marT="60960" marB="60960" anchor="ctr">
                    <a:lnL>
                      <a:noFill/>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sp>
        <p:nvSpPr>
          <p:cNvPr id="4" name="Rectangle 3"/>
          <p:cNvSpPr/>
          <p:nvPr/>
        </p:nvSpPr>
        <p:spPr>
          <a:xfrm>
            <a:off x="286108" y="4615735"/>
            <a:ext cx="8361495" cy="369332"/>
          </a:xfrm>
          <a:prstGeom prst="rect">
            <a:avLst/>
          </a:prstGeom>
        </p:spPr>
        <p:txBody>
          <a:bodyPr wrap="square">
            <a:spAutoFit/>
          </a:bodyPr>
          <a:lstStyle/>
          <a:p>
            <a:r>
              <a:rPr lang="en-IN" dirty="0"/>
              <a:t>http://localhost:7070/browser/index.html#/actuator/metrics/system.cpu.usage</a:t>
            </a:r>
          </a:p>
        </p:txBody>
      </p:sp>
    </p:spTree>
    <p:extLst>
      <p:ext uri="{BB962C8B-B14F-4D97-AF65-F5344CB8AC3E}">
        <p14:creationId xmlns:p14="http://schemas.microsoft.com/office/powerpoint/2010/main" val="367146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691BF50-3591-41DF-AC00-0E5BB29F0B3E}"/>
              </a:ext>
            </a:extLst>
          </p:cNvPr>
          <p:cNvSpPr>
            <a:spLocks noGrp="1"/>
          </p:cNvSpPr>
          <p:nvPr>
            <p:ph sz="quarter" idx="12"/>
          </p:nvPr>
        </p:nvSpPr>
        <p:spPr/>
        <p:txBody>
          <a:bodyPr>
            <a:normAutofit fontScale="62500" lnSpcReduction="20000"/>
          </a:bodyPr>
          <a:lstStyle/>
          <a:p>
            <a:r>
              <a:rPr lang="en-IN" dirty="0"/>
              <a:t>DataSourceHealthIndicator (seen in above example)</a:t>
            </a:r>
          </a:p>
          <a:p>
            <a:r>
              <a:rPr lang="en-IN" dirty="0" err="1"/>
              <a:t>MongoHealthIndicator</a:t>
            </a:r>
            <a:endParaRPr lang="en-IN" dirty="0"/>
          </a:p>
          <a:p>
            <a:r>
              <a:rPr lang="en-IN" dirty="0"/>
              <a:t>Neo4jHealthIndicator</a:t>
            </a:r>
          </a:p>
          <a:p>
            <a:r>
              <a:rPr lang="en-IN" dirty="0" err="1"/>
              <a:t>CassandraHealthIndicator</a:t>
            </a:r>
            <a:endParaRPr lang="en-IN" dirty="0"/>
          </a:p>
          <a:p>
            <a:r>
              <a:rPr lang="en-IN" dirty="0" err="1"/>
              <a:t>RedisHealthIndicator</a:t>
            </a:r>
            <a:endParaRPr lang="en-IN" dirty="0"/>
          </a:p>
          <a:p>
            <a:r>
              <a:rPr lang="en-IN" dirty="0" err="1"/>
              <a:t>CassandraHealthIndicator</a:t>
            </a:r>
            <a:endParaRPr lang="en-IN" dirty="0"/>
          </a:p>
          <a:p>
            <a:r>
              <a:rPr lang="en-IN" dirty="0" err="1"/>
              <a:t>RabbitHealthIndicator</a:t>
            </a:r>
            <a:endParaRPr lang="en-IN" dirty="0"/>
          </a:p>
          <a:p>
            <a:r>
              <a:rPr lang="en-IN" dirty="0" err="1"/>
              <a:t>CouchbaseHealthIndicator</a:t>
            </a:r>
            <a:endParaRPr lang="en-IN" dirty="0"/>
          </a:p>
          <a:p>
            <a:r>
              <a:rPr lang="en-IN" dirty="0" err="1"/>
              <a:t>DiskSpaceHealthIndicator</a:t>
            </a:r>
            <a:r>
              <a:rPr lang="en-IN" dirty="0"/>
              <a:t> (seen in above example)</a:t>
            </a:r>
          </a:p>
          <a:p>
            <a:r>
              <a:rPr lang="en-IN" dirty="0" err="1"/>
              <a:t>ElasticsearchHealthIndicator</a:t>
            </a:r>
            <a:endParaRPr lang="en-IN" dirty="0"/>
          </a:p>
          <a:p>
            <a:r>
              <a:rPr lang="en-IN" dirty="0" err="1"/>
              <a:t>InfluxDbHealthIndicator</a:t>
            </a:r>
            <a:endParaRPr lang="en-IN" dirty="0"/>
          </a:p>
          <a:p>
            <a:r>
              <a:rPr lang="en-IN" dirty="0" err="1"/>
              <a:t>JmsHealthIndicator</a:t>
            </a:r>
            <a:endParaRPr lang="en-IN" dirty="0"/>
          </a:p>
          <a:p>
            <a:r>
              <a:rPr lang="en-IN" dirty="0" err="1"/>
              <a:t>MailHealthIndicator</a:t>
            </a:r>
            <a:endParaRPr lang="en-IN" dirty="0"/>
          </a:p>
          <a:p>
            <a:r>
              <a:rPr lang="en-IN" dirty="0" err="1"/>
              <a:t>SolrHealthIndicator</a:t>
            </a:r>
            <a:endParaRPr lang="en-IN" dirty="0"/>
          </a:p>
        </p:txBody>
      </p:sp>
      <p:sp>
        <p:nvSpPr>
          <p:cNvPr id="3" name="Title 2"/>
          <p:cNvSpPr>
            <a:spLocks noGrp="1"/>
          </p:cNvSpPr>
          <p:nvPr>
            <p:ph type="title"/>
          </p:nvPr>
        </p:nvSpPr>
        <p:spPr/>
        <p:txBody>
          <a:bodyPr/>
          <a:lstStyle/>
          <a:p>
            <a:r>
              <a:rPr lang="en-IN" dirty="0"/>
              <a:t>Actuator</a:t>
            </a:r>
          </a:p>
        </p:txBody>
      </p:sp>
    </p:spTree>
    <p:extLst>
      <p:ext uri="{BB962C8B-B14F-4D97-AF65-F5344CB8AC3E}">
        <p14:creationId xmlns:p14="http://schemas.microsoft.com/office/powerpoint/2010/main" val="1729103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691BF50-3591-41DF-AC00-0E5BB29F0B3E}"/>
              </a:ext>
            </a:extLst>
          </p:cNvPr>
          <p:cNvSpPr>
            <a:spLocks noGrp="1"/>
          </p:cNvSpPr>
          <p:nvPr>
            <p:ph sz="quarter" idx="12"/>
          </p:nvPr>
        </p:nvSpPr>
        <p:spPr/>
        <p:txBody>
          <a:bodyPr>
            <a:normAutofit fontScale="47500" lnSpcReduction="20000"/>
          </a:bodyPr>
          <a:lstStyle/>
          <a:p>
            <a:r>
              <a:rPr lang="en-IN" dirty="0"/>
              <a:t>@Component</a:t>
            </a:r>
          </a:p>
          <a:p>
            <a:r>
              <a:rPr lang="en-IN" dirty="0"/>
              <a:t>public class </a:t>
            </a:r>
            <a:r>
              <a:rPr lang="en-IN" dirty="0" err="1"/>
              <a:t>ServiceAHealthIndicator</a:t>
            </a:r>
            <a:r>
              <a:rPr lang="en-IN" dirty="0"/>
              <a:t> implements </a:t>
            </a:r>
            <a:r>
              <a:rPr lang="en-IN" dirty="0" err="1"/>
              <a:t>HealthIndicator</a:t>
            </a:r>
            <a:r>
              <a:rPr lang="en-IN" dirty="0"/>
              <a:t> {</a:t>
            </a:r>
          </a:p>
          <a:p>
            <a:r>
              <a:rPr lang="en-IN" dirty="0"/>
              <a:t>        private final String </a:t>
            </a:r>
            <a:r>
              <a:rPr lang="en-IN" dirty="0" err="1"/>
              <a:t>message_key</a:t>
            </a:r>
            <a:r>
              <a:rPr lang="en-IN" dirty="0"/>
              <a:t> = "Service A";</a:t>
            </a:r>
          </a:p>
          <a:p>
            <a:r>
              <a:rPr lang="en-IN" dirty="0"/>
              <a:t>    @Override</a:t>
            </a:r>
          </a:p>
          <a:p>
            <a:r>
              <a:rPr lang="en-IN" dirty="0"/>
              <a:t>    public Health health() {</a:t>
            </a:r>
          </a:p>
          <a:p>
            <a:r>
              <a:rPr lang="en-IN" dirty="0"/>
              <a:t>        if (!</a:t>
            </a:r>
            <a:r>
              <a:rPr lang="en-IN" dirty="0" err="1"/>
              <a:t>isRunningServiceA</a:t>
            </a:r>
            <a:r>
              <a:rPr lang="en-IN" dirty="0"/>
              <a:t>()) {</a:t>
            </a:r>
          </a:p>
          <a:p>
            <a:r>
              <a:rPr lang="en-IN" dirty="0"/>
              <a:t>            return </a:t>
            </a:r>
            <a:r>
              <a:rPr lang="en-IN" dirty="0" err="1"/>
              <a:t>Health.down</a:t>
            </a:r>
            <a:r>
              <a:rPr lang="en-IN" dirty="0"/>
              <a:t>().</a:t>
            </a:r>
            <a:r>
              <a:rPr lang="en-IN" dirty="0" err="1"/>
              <a:t>withDetail</a:t>
            </a:r>
            <a:r>
              <a:rPr lang="en-IN" dirty="0"/>
              <a:t>(</a:t>
            </a:r>
            <a:r>
              <a:rPr lang="en-IN" dirty="0" err="1"/>
              <a:t>message_key</a:t>
            </a:r>
            <a:r>
              <a:rPr lang="en-IN" dirty="0"/>
              <a:t>, "Not Available").build();</a:t>
            </a:r>
          </a:p>
          <a:p>
            <a:r>
              <a:rPr lang="en-IN" dirty="0"/>
              <a:t>        }</a:t>
            </a:r>
          </a:p>
          <a:p>
            <a:r>
              <a:rPr lang="en-IN" dirty="0"/>
              <a:t>        return </a:t>
            </a:r>
            <a:r>
              <a:rPr lang="en-IN" dirty="0" err="1"/>
              <a:t>Health.up</a:t>
            </a:r>
            <a:r>
              <a:rPr lang="en-IN" dirty="0"/>
              <a:t>().</a:t>
            </a:r>
            <a:r>
              <a:rPr lang="en-IN" dirty="0" err="1"/>
              <a:t>withDetail</a:t>
            </a:r>
            <a:r>
              <a:rPr lang="en-IN" dirty="0"/>
              <a:t>(</a:t>
            </a:r>
            <a:r>
              <a:rPr lang="en-IN" dirty="0" err="1"/>
              <a:t>message_key</a:t>
            </a:r>
            <a:r>
              <a:rPr lang="en-IN" dirty="0"/>
              <a:t>, "Available").build();</a:t>
            </a:r>
          </a:p>
          <a:p>
            <a:r>
              <a:rPr lang="en-IN" dirty="0"/>
              <a:t>    }</a:t>
            </a:r>
          </a:p>
          <a:p>
            <a:r>
              <a:rPr lang="en-IN" dirty="0"/>
              <a:t>    private Boolean </a:t>
            </a:r>
            <a:r>
              <a:rPr lang="en-IN" dirty="0" err="1"/>
              <a:t>isRunningServiceA</a:t>
            </a:r>
            <a:r>
              <a:rPr lang="en-IN" dirty="0"/>
              <a:t>() {</a:t>
            </a:r>
          </a:p>
          <a:p>
            <a:r>
              <a:rPr lang="en-IN" dirty="0"/>
              <a:t>        Boolean </a:t>
            </a:r>
            <a:r>
              <a:rPr lang="en-IN" dirty="0" err="1"/>
              <a:t>isRunning</a:t>
            </a:r>
            <a:r>
              <a:rPr lang="en-IN" dirty="0"/>
              <a:t> = true;</a:t>
            </a:r>
          </a:p>
          <a:p>
            <a:r>
              <a:rPr lang="en-IN" dirty="0"/>
              <a:t>        // Logic Skipped</a:t>
            </a:r>
          </a:p>
          <a:p>
            <a:r>
              <a:rPr lang="en-IN" dirty="0"/>
              <a:t>        return </a:t>
            </a:r>
            <a:r>
              <a:rPr lang="en-IN" dirty="0" err="1"/>
              <a:t>isRunning</a:t>
            </a:r>
            <a:r>
              <a:rPr lang="en-IN" dirty="0"/>
              <a:t>;</a:t>
            </a:r>
          </a:p>
          <a:p>
            <a:r>
              <a:rPr lang="en-IN" dirty="0"/>
              <a:t>    }</a:t>
            </a:r>
          </a:p>
          <a:p>
            <a:r>
              <a:rPr lang="en-IN" dirty="0"/>
              <a:t>}</a:t>
            </a:r>
          </a:p>
        </p:txBody>
      </p:sp>
      <p:sp>
        <p:nvSpPr>
          <p:cNvPr id="3" name="Title 2"/>
          <p:cNvSpPr>
            <a:spLocks noGrp="1"/>
          </p:cNvSpPr>
          <p:nvPr>
            <p:ph type="title"/>
          </p:nvPr>
        </p:nvSpPr>
        <p:spPr/>
        <p:txBody>
          <a:bodyPr/>
          <a:lstStyle/>
          <a:p>
            <a:r>
              <a:rPr lang="en-IN" dirty="0"/>
              <a:t>Actuator(Health indicator customization)</a:t>
            </a:r>
          </a:p>
        </p:txBody>
      </p:sp>
    </p:spTree>
    <p:extLst>
      <p:ext uri="{BB962C8B-B14F-4D97-AF65-F5344CB8AC3E}">
        <p14:creationId xmlns:p14="http://schemas.microsoft.com/office/powerpoint/2010/main" val="1047980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IN" dirty="0"/>
              <a:t>private final Logger </a:t>
            </a:r>
            <a:r>
              <a:rPr lang="en-IN" dirty="0" err="1"/>
              <a:t>LOGGER</a:t>
            </a:r>
            <a:r>
              <a:rPr lang="en-IN" dirty="0"/>
              <a:t> = </a:t>
            </a:r>
            <a:r>
              <a:rPr lang="en-IN" dirty="0" err="1"/>
              <a:t>LoggerFactory.getLogger</a:t>
            </a:r>
            <a:r>
              <a:rPr lang="en-IN" dirty="0"/>
              <a:t>(</a:t>
            </a:r>
            <a:r>
              <a:rPr lang="en-IN" dirty="0" err="1"/>
              <a:t>this.getClass</a:t>
            </a:r>
            <a:r>
              <a:rPr lang="en-IN" dirty="0"/>
              <a:t>());</a:t>
            </a:r>
          </a:p>
          <a:p>
            <a:r>
              <a:rPr lang="en-IN" dirty="0"/>
              <a:t> </a:t>
            </a:r>
          </a:p>
          <a:p>
            <a:r>
              <a:rPr lang="en-IN" dirty="0"/>
              <a:t>@</a:t>
            </a:r>
            <a:r>
              <a:rPr lang="en-IN" dirty="0" err="1"/>
              <a:t>RequestMapping</a:t>
            </a:r>
            <a:r>
              <a:rPr lang="en-IN" dirty="0"/>
              <a:t>("/")</a:t>
            </a:r>
          </a:p>
          <a:p>
            <a:r>
              <a:rPr lang="en-IN" dirty="0"/>
              <a:t>public String home(Map&lt;String, Object&gt; model) {</a:t>
            </a:r>
          </a:p>
          <a:p>
            <a:r>
              <a:rPr lang="en-IN" dirty="0"/>
              <a:t> </a:t>
            </a:r>
          </a:p>
          <a:p>
            <a:r>
              <a:rPr lang="en-IN" dirty="0"/>
              <a:t>    </a:t>
            </a:r>
            <a:r>
              <a:rPr lang="en-IN" dirty="0" err="1"/>
              <a:t>LOGGER.debug</a:t>
            </a:r>
            <a:r>
              <a:rPr lang="en-IN" dirty="0"/>
              <a:t>("This is a debug message");</a:t>
            </a:r>
          </a:p>
          <a:p>
            <a:r>
              <a:rPr lang="en-IN" dirty="0"/>
              <a:t>    LOGGER.info("This is an info message");</a:t>
            </a:r>
          </a:p>
          <a:p>
            <a:r>
              <a:rPr lang="en-IN" dirty="0"/>
              <a:t>    </a:t>
            </a:r>
            <a:r>
              <a:rPr lang="en-IN" dirty="0" err="1"/>
              <a:t>LOGGER.warn</a:t>
            </a:r>
            <a:r>
              <a:rPr lang="en-IN" dirty="0"/>
              <a:t>("This is a warn message");</a:t>
            </a:r>
          </a:p>
          <a:p>
            <a:r>
              <a:rPr lang="en-IN" dirty="0"/>
              <a:t>    </a:t>
            </a:r>
            <a:r>
              <a:rPr lang="en-IN" dirty="0" err="1"/>
              <a:t>LOGGER.error</a:t>
            </a:r>
            <a:r>
              <a:rPr lang="en-IN" dirty="0"/>
              <a:t>("This is an error message");</a:t>
            </a:r>
          </a:p>
          <a:p>
            <a:r>
              <a:rPr lang="en-IN" dirty="0"/>
              <a:t> </a:t>
            </a:r>
          </a:p>
          <a:p>
            <a:r>
              <a:rPr lang="en-IN" dirty="0"/>
              <a:t>    </a:t>
            </a:r>
            <a:r>
              <a:rPr lang="en-IN" dirty="0" err="1"/>
              <a:t>model.put</a:t>
            </a:r>
            <a:r>
              <a:rPr lang="en-IN" dirty="0"/>
              <a:t>("message", "</a:t>
            </a:r>
            <a:r>
              <a:rPr lang="en-IN" dirty="0" err="1"/>
              <a:t>HowToDoInJava</a:t>
            </a:r>
            <a:r>
              <a:rPr lang="en-IN" dirty="0"/>
              <a:t> Reader !!");</a:t>
            </a:r>
          </a:p>
          <a:p>
            <a:r>
              <a:rPr lang="en-IN" dirty="0"/>
              <a:t>    return "index";</a:t>
            </a:r>
          </a:p>
          <a:p>
            <a:r>
              <a:rPr lang="en-IN" dirty="0"/>
              <a:t>}</a:t>
            </a:r>
          </a:p>
        </p:txBody>
      </p:sp>
      <p:sp>
        <p:nvSpPr>
          <p:cNvPr id="3" name="Title 2"/>
          <p:cNvSpPr>
            <a:spLocks noGrp="1"/>
          </p:cNvSpPr>
          <p:nvPr>
            <p:ph type="title"/>
          </p:nvPr>
        </p:nvSpPr>
        <p:spPr/>
        <p:txBody>
          <a:bodyPr/>
          <a:lstStyle/>
          <a:p>
            <a:r>
              <a:rPr lang="en-IN" dirty="0"/>
              <a:t>Logging</a:t>
            </a:r>
          </a:p>
        </p:txBody>
      </p:sp>
    </p:spTree>
    <p:extLst>
      <p:ext uri="{BB962C8B-B14F-4D97-AF65-F5344CB8AC3E}">
        <p14:creationId xmlns:p14="http://schemas.microsoft.com/office/powerpoint/2010/main" val="2697254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Spring Framework provides support for transparently adding caching to an application. At its core, the abstraction applies caching to </a:t>
            </a:r>
            <a:r>
              <a:rPr lang="en-US" dirty="0" err="1"/>
              <a:t>ecutions</a:t>
            </a:r>
            <a:r>
              <a:rPr lang="en-US" dirty="0"/>
              <a:t> based on the information available in the cache.</a:t>
            </a:r>
          </a:p>
          <a:p>
            <a:r>
              <a:rPr lang="en-US" dirty="0"/>
              <a:t>This support is available from Spring Framework 3.1 and there is significant improvement provided in the Spring 4.1.</a:t>
            </a:r>
          </a:p>
          <a:p>
            <a:r>
              <a:rPr lang="en-US" dirty="0"/>
              <a:t>This is an abstract framework where Spring only provides the layer where other third party caching implementations can be easily plugged for storing data means cache storage is not implemented by Spring, where as enabling and caching is supported by spring out of the box.</a:t>
            </a:r>
          </a:p>
          <a:p>
            <a:r>
              <a:rPr lang="en-US" dirty="0"/>
              <a:t>Caching is supported for the methods and it works well if the methods return the same result for the given input for the multiple invocations.</a:t>
            </a:r>
            <a:endParaRPr lang="en-IN" dirty="0"/>
          </a:p>
        </p:txBody>
      </p:sp>
      <p:sp>
        <p:nvSpPr>
          <p:cNvPr id="3" name="Title 2"/>
          <p:cNvSpPr>
            <a:spLocks noGrp="1"/>
          </p:cNvSpPr>
          <p:nvPr>
            <p:ph type="title"/>
          </p:nvPr>
        </p:nvSpPr>
        <p:spPr/>
        <p:txBody>
          <a:bodyPr/>
          <a:lstStyle/>
          <a:p>
            <a:r>
              <a:rPr lang="en-IN" dirty="0"/>
              <a:t>Spring Cache</a:t>
            </a:r>
            <a:br>
              <a:rPr lang="en-IN" b="0" dirty="0"/>
            </a:br>
            <a:endParaRPr lang="en-IN" dirty="0"/>
          </a:p>
        </p:txBody>
      </p:sp>
    </p:spTree>
    <p:extLst>
      <p:ext uri="{BB962C8B-B14F-4D97-AF65-F5344CB8AC3E}">
        <p14:creationId xmlns:p14="http://schemas.microsoft.com/office/powerpoint/2010/main" val="3847263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fontAlgn="base"/>
            <a:r>
              <a:rPr lang="en-IN" dirty="0"/>
              <a:t>Generic</a:t>
            </a:r>
          </a:p>
          <a:p>
            <a:pPr fontAlgn="base"/>
            <a:r>
              <a:rPr lang="en-IN" dirty="0" err="1"/>
              <a:t>JCache</a:t>
            </a:r>
            <a:r>
              <a:rPr lang="en-IN" dirty="0"/>
              <a:t> (JSR-107)</a:t>
            </a:r>
          </a:p>
          <a:p>
            <a:pPr fontAlgn="base"/>
            <a:r>
              <a:rPr lang="en-IN" dirty="0" err="1"/>
              <a:t>EhCache</a:t>
            </a:r>
            <a:r>
              <a:rPr lang="en-IN" dirty="0"/>
              <a:t> 2.x</a:t>
            </a:r>
          </a:p>
          <a:p>
            <a:pPr fontAlgn="base"/>
            <a:r>
              <a:rPr lang="en-IN" dirty="0" err="1"/>
              <a:t>Hazelcast</a:t>
            </a:r>
            <a:endParaRPr lang="en-IN" dirty="0"/>
          </a:p>
          <a:p>
            <a:pPr fontAlgn="base"/>
            <a:r>
              <a:rPr lang="en-IN" dirty="0" err="1"/>
              <a:t>Infinispan</a:t>
            </a:r>
            <a:endParaRPr lang="en-IN" dirty="0"/>
          </a:p>
          <a:p>
            <a:pPr fontAlgn="base"/>
            <a:r>
              <a:rPr lang="en-IN" dirty="0" err="1"/>
              <a:t>Couchbase</a:t>
            </a:r>
            <a:endParaRPr lang="en-IN" dirty="0"/>
          </a:p>
          <a:p>
            <a:pPr fontAlgn="base"/>
            <a:r>
              <a:rPr lang="en-IN" dirty="0" err="1"/>
              <a:t>Redis</a:t>
            </a:r>
            <a:endParaRPr lang="en-IN" dirty="0"/>
          </a:p>
          <a:p>
            <a:pPr fontAlgn="base"/>
            <a:r>
              <a:rPr lang="en-IN" dirty="0"/>
              <a:t>Caffeine</a:t>
            </a:r>
          </a:p>
          <a:p>
            <a:pPr fontAlgn="base"/>
            <a:r>
              <a:rPr lang="en-IN" dirty="0"/>
              <a:t>Guava</a:t>
            </a:r>
          </a:p>
          <a:p>
            <a:pPr fontAlgn="base"/>
            <a:r>
              <a:rPr lang="en-IN" dirty="0"/>
              <a:t>Simple</a:t>
            </a:r>
          </a:p>
          <a:p>
            <a:endParaRPr lang="en-IN" dirty="0"/>
          </a:p>
        </p:txBody>
      </p:sp>
      <p:sp>
        <p:nvSpPr>
          <p:cNvPr id="3" name="Title 2"/>
          <p:cNvSpPr>
            <a:spLocks noGrp="1"/>
          </p:cNvSpPr>
          <p:nvPr>
            <p:ph type="title"/>
          </p:nvPr>
        </p:nvSpPr>
        <p:spPr/>
        <p:txBody>
          <a:bodyPr/>
          <a:lstStyle/>
          <a:p>
            <a:r>
              <a:rPr lang="en-US" dirty="0"/>
              <a:t>Supported cache providers in Spring</a:t>
            </a:r>
            <a:br>
              <a:rPr lang="en-US" b="0" dirty="0"/>
            </a:br>
            <a:endParaRPr lang="en-IN" dirty="0"/>
          </a:p>
        </p:txBody>
      </p:sp>
    </p:spTree>
    <p:extLst>
      <p:ext uri="{BB962C8B-B14F-4D97-AF65-F5344CB8AC3E}">
        <p14:creationId xmlns:p14="http://schemas.microsoft.com/office/powerpoint/2010/main" val="3430071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907AC-A45E-4A3C-999E-B2756A451509}"/>
              </a:ext>
            </a:extLst>
          </p:cNvPr>
          <p:cNvSpPr>
            <a:spLocks noGrp="1"/>
          </p:cNvSpPr>
          <p:nvPr>
            <p:ph type="title"/>
          </p:nvPr>
        </p:nvSpPr>
        <p:spPr/>
        <p:txBody>
          <a:bodyPr/>
          <a:lstStyle/>
          <a:p>
            <a:r>
              <a:rPr lang="en-IN" dirty="0"/>
              <a:t>Spring Boot Architecture</a:t>
            </a:r>
          </a:p>
        </p:txBody>
      </p:sp>
      <p:pic>
        <p:nvPicPr>
          <p:cNvPr id="3074" name="Picture 2" descr="Spring Boot Architecture">
            <a:extLst>
              <a:ext uri="{FF2B5EF4-FFF2-40B4-BE49-F238E27FC236}">
                <a16:creationId xmlns:a16="http://schemas.microsoft.com/office/drawing/2014/main" id="{EDCD28BA-03FB-4827-8463-27A32AFEB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92898"/>
            <a:ext cx="6230128" cy="4984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711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After enabling the cache we can use following list of declarative annotations.</a:t>
            </a:r>
          </a:p>
          <a:p>
            <a:pPr fontAlgn="base"/>
            <a:r>
              <a:rPr lang="en-US" dirty="0"/>
              <a:t>@Cacheable</a:t>
            </a:r>
          </a:p>
          <a:p>
            <a:pPr fontAlgn="base"/>
            <a:r>
              <a:rPr lang="en-US" dirty="0"/>
              <a:t>@</a:t>
            </a:r>
            <a:r>
              <a:rPr lang="en-US" dirty="0" err="1"/>
              <a:t>CacheEvict</a:t>
            </a:r>
            <a:endParaRPr lang="en-US" dirty="0"/>
          </a:p>
          <a:p>
            <a:pPr fontAlgn="base"/>
            <a:r>
              <a:rPr lang="en-US" dirty="0"/>
              <a:t>@</a:t>
            </a:r>
            <a:r>
              <a:rPr lang="en-US" dirty="0" err="1"/>
              <a:t>CachePut</a:t>
            </a:r>
            <a:endParaRPr lang="en-US" dirty="0"/>
          </a:p>
          <a:p>
            <a:pPr fontAlgn="base"/>
            <a:r>
              <a:rPr lang="en-US" dirty="0"/>
              <a:t>@Caching</a:t>
            </a:r>
          </a:p>
          <a:p>
            <a:pPr fontAlgn="base"/>
            <a:r>
              <a:rPr lang="en-US" dirty="0"/>
              <a:t>@</a:t>
            </a:r>
            <a:r>
              <a:rPr lang="en-US" dirty="0" err="1"/>
              <a:t>CacheConfig</a:t>
            </a:r>
            <a:endParaRPr lang="en-US" dirty="0"/>
          </a:p>
          <a:p>
            <a:endParaRPr lang="en-IN" dirty="0"/>
          </a:p>
        </p:txBody>
      </p:sp>
      <p:sp>
        <p:nvSpPr>
          <p:cNvPr id="3" name="Title 2"/>
          <p:cNvSpPr>
            <a:spLocks noGrp="1"/>
          </p:cNvSpPr>
          <p:nvPr>
            <p:ph type="title"/>
          </p:nvPr>
        </p:nvSpPr>
        <p:spPr/>
        <p:txBody>
          <a:bodyPr/>
          <a:lstStyle/>
          <a:p>
            <a:r>
              <a:rPr lang="en-IN" dirty="0"/>
              <a:t>Use Caching With Annotations</a:t>
            </a:r>
            <a:br>
              <a:rPr lang="en-IN" b="0" dirty="0"/>
            </a:br>
            <a:endParaRPr lang="en-IN" dirty="0"/>
          </a:p>
        </p:txBody>
      </p:sp>
    </p:spTree>
    <p:extLst>
      <p:ext uri="{BB962C8B-B14F-4D97-AF65-F5344CB8AC3E}">
        <p14:creationId xmlns:p14="http://schemas.microsoft.com/office/powerpoint/2010/main" val="1731946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a:t>
            </a:r>
            <a:r>
              <a:rPr lang="en-US" dirty="0" err="1"/>
              <a:t>EnableCaching</a:t>
            </a:r>
            <a:r>
              <a:rPr lang="en-US" dirty="0"/>
              <a:t> to enable caching because caching in spring is not enabled by default. The caching feature can be declaratively enabled by simply adding the @</a:t>
            </a:r>
            <a:r>
              <a:rPr lang="en-US" dirty="0" err="1"/>
              <a:t>EnableCaching</a:t>
            </a:r>
            <a:r>
              <a:rPr lang="en-US" dirty="0"/>
              <a:t> annotation to any of the configuration classes.</a:t>
            </a:r>
          </a:p>
          <a:p>
            <a:pPr fontAlgn="base"/>
            <a:r>
              <a:rPr lang="en-US" dirty="0"/>
              <a:t>@Cacheable: It is one of the most important and common annotation for caching the requests. </a:t>
            </a:r>
          </a:p>
          <a:p>
            <a:pPr fontAlgn="base"/>
            <a:r>
              <a:rPr lang="en-US" dirty="0"/>
              <a:t>If you annotate a method with @Cacheable, if multiple requests are received by the application, then this annotation will not execute the method multiple times, instead it will send the result from the cached storage.</a:t>
            </a:r>
            <a:endParaRPr lang="en-IN" dirty="0"/>
          </a:p>
        </p:txBody>
      </p:sp>
      <p:sp>
        <p:nvSpPr>
          <p:cNvPr id="3" name="Title 2"/>
          <p:cNvSpPr>
            <a:spLocks noGrp="1"/>
          </p:cNvSpPr>
          <p:nvPr>
            <p:ph type="title"/>
          </p:nvPr>
        </p:nvSpPr>
        <p:spPr/>
        <p:txBody>
          <a:bodyPr/>
          <a:lstStyle/>
          <a:p>
            <a:r>
              <a:rPr lang="en-IN" dirty="0"/>
              <a:t>Use Caching With Annotations</a:t>
            </a:r>
            <a:br>
              <a:rPr lang="en-IN" b="0" dirty="0"/>
            </a:br>
            <a:endParaRPr lang="en-IN" dirty="0"/>
          </a:p>
        </p:txBody>
      </p:sp>
    </p:spTree>
    <p:extLst>
      <p:ext uri="{BB962C8B-B14F-4D97-AF65-F5344CB8AC3E}">
        <p14:creationId xmlns:p14="http://schemas.microsoft.com/office/powerpoint/2010/main" val="1586946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dirty="0"/>
              <a:t>@</a:t>
            </a:r>
            <a:r>
              <a:rPr lang="en-US" dirty="0" err="1"/>
              <a:t>CacheEvict</a:t>
            </a:r>
            <a:r>
              <a:rPr lang="en-US" dirty="0"/>
              <a:t>:</a:t>
            </a:r>
          </a:p>
          <a:p>
            <a:pPr fontAlgn="base"/>
            <a:r>
              <a:rPr lang="en-US" dirty="0"/>
              <a:t>If we annotate all methods with @Cacheable then the size of cache may be some problem. </a:t>
            </a:r>
          </a:p>
          <a:p>
            <a:pPr fontAlgn="base"/>
            <a:r>
              <a:rPr lang="en-US" dirty="0"/>
              <a:t>We don’t want to populate the cache with values that we don’t need often. </a:t>
            </a:r>
          </a:p>
          <a:p>
            <a:pPr fontAlgn="base"/>
            <a:r>
              <a:rPr lang="en-US" dirty="0"/>
              <a:t>Caches can grow quite large, quite fast, and we could be holding on to a lot of stale or unused data. </a:t>
            </a:r>
          </a:p>
          <a:p>
            <a:pPr fontAlgn="base"/>
            <a:r>
              <a:rPr lang="en-US" dirty="0"/>
              <a:t>@</a:t>
            </a:r>
            <a:r>
              <a:rPr lang="en-US" dirty="0" err="1"/>
              <a:t>CacheEvict</a:t>
            </a:r>
            <a:r>
              <a:rPr lang="en-US" dirty="0"/>
              <a:t> annotation is used for removing a single cache or clearing the entire cache from the cache storage so that fresh values can be loaded into the cache again:</a:t>
            </a:r>
            <a:endParaRPr lang="en-IN" dirty="0"/>
          </a:p>
        </p:txBody>
      </p:sp>
      <p:sp>
        <p:nvSpPr>
          <p:cNvPr id="3" name="Title 2"/>
          <p:cNvSpPr>
            <a:spLocks noGrp="1"/>
          </p:cNvSpPr>
          <p:nvPr>
            <p:ph type="title"/>
          </p:nvPr>
        </p:nvSpPr>
        <p:spPr/>
        <p:txBody>
          <a:bodyPr/>
          <a:lstStyle/>
          <a:p>
            <a:r>
              <a:rPr lang="en-IN" dirty="0"/>
              <a:t>Use Caching With Annotations</a:t>
            </a:r>
            <a:br>
              <a:rPr lang="en-IN" b="0" dirty="0"/>
            </a:br>
            <a:endParaRPr lang="en-IN" dirty="0"/>
          </a:p>
        </p:txBody>
      </p:sp>
    </p:spTree>
    <p:extLst>
      <p:ext uri="{BB962C8B-B14F-4D97-AF65-F5344CB8AC3E}">
        <p14:creationId xmlns:p14="http://schemas.microsoft.com/office/powerpoint/2010/main" val="2599692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a:t>
            </a:r>
            <a:r>
              <a:rPr lang="en-US" b="1" dirty="0" err="1"/>
              <a:t>CachePut</a:t>
            </a:r>
            <a:r>
              <a:rPr lang="en-US" b="1" dirty="0"/>
              <a:t>:</a:t>
            </a:r>
            <a:endParaRPr lang="en-US" dirty="0"/>
          </a:p>
          <a:p>
            <a:pPr fontAlgn="base"/>
            <a:r>
              <a:rPr lang="en-US" dirty="0"/>
              <a:t>@</a:t>
            </a:r>
            <a:r>
              <a:rPr lang="en-US" dirty="0" err="1"/>
              <a:t>CachePut</a:t>
            </a:r>
            <a:r>
              <a:rPr lang="en-US" dirty="0"/>
              <a:t> annotation helps for updating the cache with the latest execution without stopping the method execution. The difference between @Cacheable and @</a:t>
            </a:r>
            <a:r>
              <a:rPr lang="en-US" dirty="0" err="1"/>
              <a:t>CachePut</a:t>
            </a:r>
            <a:r>
              <a:rPr lang="en-US" dirty="0"/>
              <a:t> is that @Cacheable will skip running the method, whereas @</a:t>
            </a:r>
            <a:r>
              <a:rPr lang="en-US" dirty="0" err="1"/>
              <a:t>CachePut</a:t>
            </a:r>
            <a:r>
              <a:rPr lang="en-US" dirty="0"/>
              <a:t> will actually run the method and then put its results in the cache.</a:t>
            </a:r>
          </a:p>
        </p:txBody>
      </p:sp>
      <p:sp>
        <p:nvSpPr>
          <p:cNvPr id="3" name="Title 2"/>
          <p:cNvSpPr>
            <a:spLocks noGrp="1"/>
          </p:cNvSpPr>
          <p:nvPr>
            <p:ph type="title"/>
          </p:nvPr>
        </p:nvSpPr>
        <p:spPr/>
        <p:txBody>
          <a:bodyPr/>
          <a:lstStyle/>
          <a:p>
            <a:r>
              <a:rPr lang="en-IN" dirty="0"/>
              <a:t>Use Caching With Annotations</a:t>
            </a:r>
            <a:br>
              <a:rPr lang="en-IN" b="0" dirty="0"/>
            </a:br>
            <a:endParaRPr lang="en-IN" dirty="0"/>
          </a:p>
        </p:txBody>
      </p:sp>
    </p:spTree>
    <p:extLst>
      <p:ext uri="{BB962C8B-B14F-4D97-AF65-F5344CB8AC3E}">
        <p14:creationId xmlns:p14="http://schemas.microsoft.com/office/powerpoint/2010/main" val="1389700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@Caching:</a:t>
            </a:r>
            <a:endParaRPr lang="en-US" dirty="0"/>
          </a:p>
          <a:p>
            <a:pPr fontAlgn="base"/>
            <a:r>
              <a:rPr lang="en-US" dirty="0"/>
              <a:t>What if you want to use multiple annotations of the same type for caching a method? @Caching annotation used for grouping multiple annotations of the same type together when one annotation is not sufficient for the specifying the suitable condition. For example, you can put multiple @</a:t>
            </a:r>
            <a:r>
              <a:rPr lang="en-US" dirty="0" err="1"/>
              <a:t>CacheEvict</a:t>
            </a:r>
            <a:r>
              <a:rPr lang="en-US" dirty="0"/>
              <a:t> or @</a:t>
            </a:r>
            <a:r>
              <a:rPr lang="en-US" dirty="0" err="1"/>
              <a:t>CachePut</a:t>
            </a:r>
            <a:r>
              <a:rPr lang="en-US" dirty="0"/>
              <a:t> annotation inside @Caching to narrow down your conditions as you need.</a:t>
            </a:r>
          </a:p>
        </p:txBody>
      </p:sp>
      <p:sp>
        <p:nvSpPr>
          <p:cNvPr id="3" name="Title 2"/>
          <p:cNvSpPr>
            <a:spLocks noGrp="1"/>
          </p:cNvSpPr>
          <p:nvPr>
            <p:ph type="title"/>
          </p:nvPr>
        </p:nvSpPr>
        <p:spPr/>
        <p:txBody>
          <a:bodyPr/>
          <a:lstStyle/>
          <a:p>
            <a:r>
              <a:rPr lang="en-IN" dirty="0"/>
              <a:t>Use Caching With Annotations</a:t>
            </a:r>
            <a:br>
              <a:rPr lang="en-IN" b="0" dirty="0"/>
            </a:br>
            <a:endParaRPr lang="en-IN" dirty="0"/>
          </a:p>
        </p:txBody>
      </p:sp>
    </p:spTree>
    <p:extLst>
      <p:ext uri="{BB962C8B-B14F-4D97-AF65-F5344CB8AC3E}">
        <p14:creationId xmlns:p14="http://schemas.microsoft.com/office/powerpoint/2010/main" val="4252151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a:t>
            </a:r>
            <a:r>
              <a:rPr lang="en-US" b="1" dirty="0" err="1"/>
              <a:t>CacheConfig</a:t>
            </a:r>
            <a:r>
              <a:rPr lang="en-US" b="1" dirty="0"/>
              <a:t>:</a:t>
            </a:r>
            <a:endParaRPr lang="en-US" dirty="0"/>
          </a:p>
          <a:p>
            <a:pPr fontAlgn="base"/>
            <a:r>
              <a:rPr lang="en-US" dirty="0"/>
              <a:t>You can annotate @</a:t>
            </a:r>
            <a:r>
              <a:rPr lang="en-US" dirty="0" err="1"/>
              <a:t>CacheConfig</a:t>
            </a:r>
            <a:r>
              <a:rPr lang="en-US" dirty="0"/>
              <a:t> at the class level to avoid repeated mentioning in each method. For example, in the class level you can provide the cache name and in the method you just annotate with @Cacheable annotation.</a:t>
            </a:r>
          </a:p>
          <a:p>
            <a:pPr fontAlgn="base"/>
            <a:r>
              <a:rPr lang="en-US" dirty="0"/>
              <a:t>.</a:t>
            </a:r>
          </a:p>
        </p:txBody>
      </p:sp>
      <p:sp>
        <p:nvSpPr>
          <p:cNvPr id="3" name="Title 2"/>
          <p:cNvSpPr>
            <a:spLocks noGrp="1"/>
          </p:cNvSpPr>
          <p:nvPr>
            <p:ph type="title"/>
          </p:nvPr>
        </p:nvSpPr>
        <p:spPr/>
        <p:txBody>
          <a:bodyPr/>
          <a:lstStyle/>
          <a:p>
            <a:r>
              <a:rPr lang="en-IN" dirty="0"/>
              <a:t>Use Caching With Annotations</a:t>
            </a:r>
            <a:br>
              <a:rPr lang="en-IN" b="0" dirty="0"/>
            </a:br>
            <a:endParaRPr lang="en-IN" dirty="0"/>
          </a:p>
        </p:txBody>
      </p:sp>
    </p:spTree>
    <p:extLst>
      <p:ext uri="{BB962C8B-B14F-4D97-AF65-F5344CB8AC3E}">
        <p14:creationId xmlns:p14="http://schemas.microsoft.com/office/powerpoint/2010/main" val="3497450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562475"/>
          </a:xfrm>
        </p:spPr>
        <p:txBody>
          <a:bodyPr>
            <a:normAutofit/>
          </a:bodyPr>
          <a:lstStyle/>
          <a:p>
            <a:r>
              <a:rPr lang="en-US" dirty="0"/>
              <a:t>Spring Boot Actuator</a:t>
            </a:r>
          </a:p>
          <a:p>
            <a:r>
              <a:rPr lang="en-US" dirty="0"/>
              <a:t>This project, when added, will enable certain enterprise features (Security, Metrics, Default Error pages) to your application. </a:t>
            </a:r>
          </a:p>
          <a:p>
            <a:r>
              <a:rPr lang="en-US" dirty="0"/>
              <a:t>As the auto configure module it uses auto detection to detect certain frameworks/features of your application.</a:t>
            </a:r>
          </a:p>
          <a:p>
            <a:r>
              <a:rPr lang="en-US" dirty="0"/>
              <a:t>For an example, you can see all the REST Services defined in a web application using Actuator</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1515211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Spring HATEOAS project is a library of APIs that we can use to easily create REST representations that follow the principle of HATEOAS (Hypertext as the Engine of Application State).</a:t>
            </a:r>
          </a:p>
          <a:p>
            <a:r>
              <a:rPr lang="en-US" b="1" dirty="0"/>
              <a:t>Spring HATEOAS offers three abstractions for creating the URI – </a:t>
            </a:r>
            <a:r>
              <a:rPr lang="en-US" b="1" i="1" dirty="0" err="1"/>
              <a:t>ResourceSupport</a:t>
            </a:r>
            <a:r>
              <a:rPr lang="en-US" b="1" i="1" dirty="0"/>
              <a:t>, Link, </a:t>
            </a:r>
            <a:r>
              <a:rPr lang="en-US" b="1" dirty="0"/>
              <a:t>and </a:t>
            </a:r>
            <a:r>
              <a:rPr lang="en-US" b="1" i="1" dirty="0" err="1"/>
              <a:t>ControllerLinkBuilder</a:t>
            </a:r>
            <a:r>
              <a:rPr lang="en-US" dirty="0"/>
              <a:t>. </a:t>
            </a:r>
            <a:endParaRPr lang="en-IN" dirty="0"/>
          </a:p>
        </p:txBody>
      </p:sp>
      <p:sp>
        <p:nvSpPr>
          <p:cNvPr id="3" name="Title 2"/>
          <p:cNvSpPr>
            <a:spLocks noGrp="1"/>
          </p:cNvSpPr>
          <p:nvPr>
            <p:ph type="title"/>
          </p:nvPr>
        </p:nvSpPr>
        <p:spPr/>
        <p:txBody>
          <a:bodyPr/>
          <a:lstStyle/>
          <a:p>
            <a:r>
              <a:rPr lang="en-IN" dirty="0" err="1"/>
              <a:t>Hateos</a:t>
            </a:r>
            <a:endParaRPr lang="en-IN" dirty="0"/>
          </a:p>
        </p:txBody>
      </p:sp>
    </p:spTree>
    <p:extLst>
      <p:ext uri="{BB962C8B-B14F-4D97-AF65-F5344CB8AC3E}">
        <p14:creationId xmlns:p14="http://schemas.microsoft.com/office/powerpoint/2010/main" val="330469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562475"/>
          </a:xfrm>
        </p:spPr>
        <p:txBody>
          <a:bodyPr>
            <a:normAutofit/>
          </a:bodyPr>
          <a:lstStyle/>
          <a:p>
            <a:r>
              <a:rPr lang="en-US" dirty="0"/>
              <a:t>Spring Boot Starters</a:t>
            </a:r>
          </a:p>
          <a:p>
            <a:r>
              <a:rPr lang="en-US" dirty="0"/>
              <a:t>Different quick start projects to include as a dependency in your maven or </a:t>
            </a:r>
            <a:r>
              <a:rPr lang="en-US" dirty="0" err="1"/>
              <a:t>gradle</a:t>
            </a:r>
            <a:r>
              <a:rPr lang="en-US" dirty="0"/>
              <a:t> build file. </a:t>
            </a:r>
          </a:p>
          <a:p>
            <a:r>
              <a:rPr lang="en-US" dirty="0"/>
              <a:t>It will have the needed dependencies for that type of application. Currently there are many starter projects and many more are expected to be added.</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3027403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562475"/>
          </a:xfrm>
        </p:spPr>
        <p:txBody>
          <a:bodyPr>
            <a:normAutofit/>
          </a:bodyPr>
          <a:lstStyle/>
          <a:p>
            <a:r>
              <a:rPr lang="en-US" dirty="0"/>
              <a:t>For example, if you go to a student page, you will see</a:t>
            </a:r>
          </a:p>
          <a:p>
            <a:r>
              <a:rPr lang="en-US" dirty="0"/>
              <a:t>Student profile</a:t>
            </a:r>
          </a:p>
          <a:p>
            <a:r>
              <a:rPr lang="en-US" dirty="0"/>
              <a:t>Links to Edit and Delete Student details</a:t>
            </a:r>
          </a:p>
          <a:p>
            <a:r>
              <a:rPr lang="en-US" dirty="0"/>
              <a:t>Links to see details of other students</a:t>
            </a:r>
          </a:p>
          <a:p>
            <a:r>
              <a:rPr lang="en-US" dirty="0"/>
              <a:t>Link to see details of the courses and grades of the student</a:t>
            </a:r>
          </a:p>
          <a:p>
            <a:r>
              <a:rPr lang="en-US" dirty="0"/>
              <a:t>HATEOAS brings the same concepts to RESTful Web Services.</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66470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297322-3A61-4C2F-AEF6-E407E2C9A796}"/>
              </a:ext>
            </a:extLst>
          </p:cNvPr>
          <p:cNvSpPr>
            <a:spLocks noGrp="1"/>
          </p:cNvSpPr>
          <p:nvPr>
            <p:ph type="title"/>
          </p:nvPr>
        </p:nvSpPr>
        <p:spPr/>
        <p:txBody>
          <a:bodyPr/>
          <a:lstStyle/>
          <a:p>
            <a:r>
              <a:rPr lang="en-IN" dirty="0"/>
              <a:t>Spring boot Flow Architecture</a:t>
            </a:r>
          </a:p>
        </p:txBody>
      </p:sp>
      <p:pic>
        <p:nvPicPr>
          <p:cNvPr id="4098" name="Picture 2">
            <a:extLst>
              <a:ext uri="{FF2B5EF4-FFF2-40B4-BE49-F238E27FC236}">
                <a16:creationId xmlns:a16="http://schemas.microsoft.com/office/drawing/2014/main" id="{CD39468E-2450-4FC9-96D2-C4A7DE294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670560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82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562475"/>
          </a:xfrm>
        </p:spPr>
        <p:txBody>
          <a:bodyPr>
            <a:normAutofit/>
          </a:bodyPr>
          <a:lstStyle/>
          <a:p>
            <a:r>
              <a:rPr lang="en-US" dirty="0"/>
              <a:t>Spring Boot Tools</a:t>
            </a:r>
          </a:p>
          <a:p>
            <a:r>
              <a:rPr lang="en-US" dirty="0"/>
              <a:t>The Maven and </a:t>
            </a:r>
            <a:r>
              <a:rPr lang="en-US" dirty="0" err="1"/>
              <a:t>Gradle</a:t>
            </a:r>
            <a:r>
              <a:rPr lang="en-US" dirty="0"/>
              <a:t> build tool as well as the custom Spring Boot Loader (used in the single executable jar/war) is included in this project.</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2934735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IN" b="1" dirty="0"/>
              <a:t>Requirements:</a:t>
            </a:r>
          </a:p>
          <a:p>
            <a:pPr marL="0" indent="0">
              <a:buNone/>
            </a:pPr>
            <a:r>
              <a:rPr lang="en-IN" dirty="0"/>
              <a:t>• Java (&gt;=1.6) + (for Java projects)</a:t>
            </a:r>
          </a:p>
          <a:p>
            <a:pPr marL="0" indent="0">
              <a:buNone/>
            </a:pPr>
            <a:r>
              <a:rPr lang="en-US" dirty="0"/>
              <a:t>• Maven 3.2+ or </a:t>
            </a:r>
            <a:r>
              <a:rPr lang="en-US" dirty="0" err="1"/>
              <a:t>Gradle</a:t>
            </a:r>
            <a:r>
              <a:rPr lang="en-US" dirty="0"/>
              <a:t> 1.12+</a:t>
            </a:r>
          </a:p>
          <a:p>
            <a:pPr marL="0" indent="0">
              <a:buNone/>
            </a:pPr>
            <a:r>
              <a:rPr lang="en-US" dirty="0"/>
              <a:t>! </a:t>
            </a:r>
            <a:r>
              <a:rPr lang="en-US" b="1" dirty="0"/>
              <a:t>Spring Tool Suite has some nice features for Java projects</a:t>
            </a:r>
          </a:p>
          <a:p>
            <a:pPr marL="0" indent="0">
              <a:buNone/>
            </a:pPr>
            <a:r>
              <a:rPr lang="en-IN" dirty="0"/>
              <a:t>! </a:t>
            </a:r>
            <a:r>
              <a:rPr lang="en-IN" b="1" dirty="0"/>
              <a:t>Download: https://start.spring.io/spring.zip</a:t>
            </a:r>
          </a:p>
          <a:p>
            <a:pPr marL="0" indent="0">
              <a:buNone/>
            </a:pPr>
            <a:r>
              <a:rPr lang="en-US" dirty="0"/>
              <a:t>! </a:t>
            </a:r>
            <a:r>
              <a:rPr lang="en-US" b="1" dirty="0"/>
              <a:t>Unzip the distro (approx. 10MB), and find bin/ directory</a:t>
            </a:r>
          </a:p>
          <a:p>
            <a:pPr marL="0" indent="0">
              <a:buNone/>
            </a:pPr>
            <a:r>
              <a:rPr lang="en-US" dirty="0"/>
              <a:t>! </a:t>
            </a:r>
            <a:r>
              <a:rPr lang="en-US" b="1" dirty="0"/>
              <a:t>(You can also install Spring Boot CLI with </a:t>
            </a:r>
            <a:r>
              <a:rPr lang="en-US" b="1" dirty="0" err="1"/>
              <a:t>gvm</a:t>
            </a:r>
            <a:r>
              <a:rPr lang="en-US" b="1" dirty="0"/>
              <a:t>, brew or </a:t>
            </a:r>
            <a:r>
              <a:rPr lang="en-US" b="1" dirty="0" err="1"/>
              <a:t>MacPorts</a:t>
            </a:r>
            <a:r>
              <a:rPr lang="en-US" b="1" dirty="0"/>
              <a:t>)</a:t>
            </a:r>
            <a:endParaRPr lang="en-IN" dirty="0"/>
          </a:p>
        </p:txBody>
      </p:sp>
      <p:sp>
        <p:nvSpPr>
          <p:cNvPr id="3" name="Title 2"/>
          <p:cNvSpPr>
            <a:spLocks noGrp="1"/>
          </p:cNvSpPr>
          <p:nvPr>
            <p:ph type="title"/>
          </p:nvPr>
        </p:nvSpPr>
        <p:spPr/>
        <p:txBody>
          <a:bodyPr/>
          <a:lstStyle/>
          <a:p>
            <a:r>
              <a:rPr lang="en-IN" dirty="0"/>
              <a:t>Spring Boot Installation</a:t>
            </a:r>
          </a:p>
        </p:txBody>
      </p:sp>
    </p:spTree>
    <p:extLst>
      <p:ext uri="{BB962C8B-B14F-4D97-AF65-F5344CB8AC3E}">
        <p14:creationId xmlns:p14="http://schemas.microsoft.com/office/powerpoint/2010/main" val="4044930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marL="0" indent="0">
              <a:buNone/>
            </a:pPr>
            <a:r>
              <a:rPr lang="en-IN" dirty="0"/>
              <a:t>1.Java 8 is minimum version</a:t>
            </a:r>
          </a:p>
          <a:p>
            <a:pPr marL="0" indent="0">
              <a:buNone/>
            </a:pPr>
            <a:endParaRPr lang="en-IN" dirty="0"/>
          </a:p>
          <a:p>
            <a:pPr marL="0" indent="0">
              <a:buNone/>
            </a:pPr>
            <a:r>
              <a:rPr lang="en-IN" dirty="0"/>
              <a:t>2.Tomcat version 8.5 is minimum</a:t>
            </a:r>
          </a:p>
          <a:p>
            <a:pPr marL="0" indent="0">
              <a:buNone/>
            </a:pPr>
            <a:endParaRPr lang="en-IN" dirty="0"/>
          </a:p>
          <a:p>
            <a:pPr marL="0" indent="0">
              <a:buNone/>
            </a:pPr>
            <a:r>
              <a:rPr lang="en-IN" dirty="0"/>
              <a:t>3.Hibernate version 5.2 is minimum</a:t>
            </a:r>
          </a:p>
          <a:p>
            <a:pPr marL="0" indent="0">
              <a:buNone/>
            </a:pPr>
            <a:endParaRPr lang="en-IN" dirty="0"/>
          </a:p>
          <a:p>
            <a:pPr marL="0" indent="0">
              <a:buNone/>
            </a:pPr>
            <a:r>
              <a:rPr lang="en-IN" dirty="0"/>
              <a:t>4.Gradle version 3.4 is minimum</a:t>
            </a:r>
          </a:p>
          <a:p>
            <a:pPr marL="0" indent="0">
              <a:buNone/>
            </a:pPr>
            <a:endParaRPr lang="en-IN" dirty="0"/>
          </a:p>
          <a:p>
            <a:pPr marL="0" indent="0">
              <a:buNone/>
            </a:pPr>
            <a:r>
              <a:rPr lang="en-IN" dirty="0"/>
              <a:t>5.Added </a:t>
            </a:r>
            <a:r>
              <a:rPr lang="en-IN" dirty="0" err="1"/>
              <a:t>SpringBoot</a:t>
            </a:r>
            <a:r>
              <a:rPr lang="en-IN" dirty="0"/>
              <a:t> Starters for </a:t>
            </a:r>
            <a:r>
              <a:rPr lang="en-IN" dirty="0" err="1"/>
              <a:t>WebFlux</a:t>
            </a:r>
            <a:r>
              <a:rPr lang="en-IN" dirty="0"/>
              <a:t> and reactive support for Cassandra, MongoDB and </a:t>
            </a:r>
            <a:r>
              <a:rPr lang="en-IN" dirty="0" err="1"/>
              <a:t>Redis</a:t>
            </a:r>
            <a:r>
              <a:rPr lang="en-IN" dirty="0"/>
              <a:t>.</a:t>
            </a:r>
          </a:p>
          <a:p>
            <a:pPr marL="0" indent="0">
              <a:buNone/>
            </a:pPr>
            <a:endParaRPr lang="en-IN" dirty="0"/>
          </a:p>
          <a:p>
            <a:pPr marL="0" indent="0">
              <a:buNone/>
            </a:pPr>
            <a:r>
              <a:rPr lang="en-IN" dirty="0"/>
              <a:t>6.AutoConfiguration</a:t>
            </a:r>
          </a:p>
          <a:p>
            <a:pPr marL="0" indent="0">
              <a:buNone/>
            </a:pPr>
            <a:endParaRPr lang="en-IN" dirty="0"/>
          </a:p>
        </p:txBody>
      </p:sp>
      <p:sp>
        <p:nvSpPr>
          <p:cNvPr id="3" name="Title 2"/>
          <p:cNvSpPr>
            <a:spLocks noGrp="1"/>
          </p:cNvSpPr>
          <p:nvPr>
            <p:ph type="title"/>
          </p:nvPr>
        </p:nvSpPr>
        <p:spPr/>
        <p:txBody>
          <a:bodyPr/>
          <a:lstStyle/>
          <a:p>
            <a:r>
              <a:rPr lang="en-IN" dirty="0" err="1"/>
              <a:t>Springboot</a:t>
            </a:r>
            <a:r>
              <a:rPr lang="en-IN" dirty="0"/>
              <a:t> 2.x Features</a:t>
            </a:r>
          </a:p>
        </p:txBody>
      </p:sp>
    </p:spTree>
    <p:extLst>
      <p:ext uri="{BB962C8B-B14F-4D97-AF65-F5344CB8AC3E}">
        <p14:creationId xmlns:p14="http://schemas.microsoft.com/office/powerpoint/2010/main" val="1484234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Actuator Endpoint change:</a:t>
            </a:r>
          </a:p>
          <a:p>
            <a:endParaRPr lang="en-IN" dirty="0"/>
          </a:p>
          <a:p>
            <a:r>
              <a:rPr lang="en-IN" dirty="0"/>
              <a:t>Before 2.*: http://localhost:8080/business-customer/profile/env will give the details.</a:t>
            </a:r>
          </a:p>
          <a:p>
            <a:endParaRPr lang="en-IN" dirty="0"/>
          </a:p>
          <a:p>
            <a:r>
              <a:rPr lang="en-IN" dirty="0"/>
              <a:t>From 2.*: http://localhost:8080/business-customer/profile/actuator/env will give the details.</a:t>
            </a:r>
          </a:p>
          <a:p>
            <a:endParaRPr lang="en-IN" dirty="0"/>
          </a:p>
        </p:txBody>
      </p:sp>
      <p:sp>
        <p:nvSpPr>
          <p:cNvPr id="3" name="Title 2"/>
          <p:cNvSpPr>
            <a:spLocks noGrp="1"/>
          </p:cNvSpPr>
          <p:nvPr>
            <p:ph type="title"/>
          </p:nvPr>
        </p:nvSpPr>
        <p:spPr/>
        <p:txBody>
          <a:bodyPr/>
          <a:lstStyle/>
          <a:p>
            <a:r>
              <a:rPr lang="en-IN" dirty="0" err="1"/>
              <a:t>Springboot</a:t>
            </a:r>
            <a:r>
              <a:rPr lang="en-IN" dirty="0"/>
              <a:t> 2.x Features</a:t>
            </a:r>
          </a:p>
        </p:txBody>
      </p:sp>
    </p:spTree>
    <p:extLst>
      <p:ext uri="{BB962C8B-B14F-4D97-AF65-F5344CB8AC3E}">
        <p14:creationId xmlns:p14="http://schemas.microsoft.com/office/powerpoint/2010/main" val="257394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IN" dirty="0"/>
              <a:t>Endpoint properties in </a:t>
            </a:r>
            <a:r>
              <a:rPr lang="en-IN" dirty="0" err="1"/>
              <a:t>application.properties</a:t>
            </a:r>
            <a:r>
              <a:rPr lang="en-IN" dirty="0"/>
              <a:t> (to enable all endpoints)</a:t>
            </a:r>
          </a:p>
          <a:p>
            <a:r>
              <a:rPr lang="en-IN" dirty="0" err="1"/>
              <a:t>management.endpoints.web.exposure.include</a:t>
            </a:r>
            <a:r>
              <a:rPr lang="en-IN" dirty="0"/>
              <a:t>=* </a:t>
            </a:r>
            <a:r>
              <a:rPr lang="en-IN" dirty="0" err="1"/>
              <a:t>management.endpoints.web.exposure.exclude</a:t>
            </a:r>
            <a:r>
              <a:rPr lang="en-IN" dirty="0"/>
              <a:t>=loggers</a:t>
            </a:r>
          </a:p>
          <a:p>
            <a:r>
              <a:rPr lang="en-IN" dirty="0"/>
              <a:t>Connection Pool by default:</a:t>
            </a:r>
          </a:p>
          <a:p>
            <a:r>
              <a:rPr lang="en-IN" dirty="0"/>
              <a:t>Before 2.*: tomcat CP</a:t>
            </a:r>
          </a:p>
          <a:p>
            <a:r>
              <a:rPr lang="en-IN" dirty="0"/>
              <a:t>After 2.: </a:t>
            </a:r>
            <a:r>
              <a:rPr lang="en-IN" dirty="0" err="1"/>
              <a:t>HikariCP</a:t>
            </a:r>
            <a:r>
              <a:rPr lang="en-IN" dirty="0"/>
              <a:t> (from </a:t>
            </a:r>
            <a:r>
              <a:rPr lang="en-IN" dirty="0" err="1"/>
              <a:t>SpringBoot</a:t>
            </a:r>
            <a:r>
              <a:rPr lang="en-IN" dirty="0"/>
              <a:t> 2. You don't need to add </a:t>
            </a:r>
            <a:r>
              <a:rPr lang="en-IN" dirty="0" err="1"/>
              <a:t>HikariCP</a:t>
            </a:r>
            <a:r>
              <a:rPr lang="en-IN" dirty="0"/>
              <a:t> dependency and its </a:t>
            </a:r>
            <a:r>
              <a:rPr lang="en-IN" dirty="0" err="1"/>
              <a:t>config</a:t>
            </a:r>
            <a:r>
              <a:rPr lang="en-IN" dirty="0"/>
              <a:t> bean creation and its properties changes.)</a:t>
            </a:r>
          </a:p>
          <a:p>
            <a:r>
              <a:rPr lang="en-IN" dirty="0"/>
              <a:t>Migration: https://spring.io/blog/2018/03/12/upgrading-start-spring-io-to-spring-boot-2</a:t>
            </a:r>
          </a:p>
          <a:p>
            <a:pPr marL="0" indent="0">
              <a:buNone/>
            </a:pPr>
            <a:endParaRPr lang="en-IN" dirty="0"/>
          </a:p>
          <a:p>
            <a:pPr marL="0" indent="0">
              <a:buNone/>
            </a:pPr>
            <a:endParaRPr lang="en-IN" dirty="0"/>
          </a:p>
        </p:txBody>
      </p:sp>
      <p:sp>
        <p:nvSpPr>
          <p:cNvPr id="3" name="Title 2"/>
          <p:cNvSpPr>
            <a:spLocks noGrp="1"/>
          </p:cNvSpPr>
          <p:nvPr>
            <p:ph type="title"/>
          </p:nvPr>
        </p:nvSpPr>
        <p:spPr/>
        <p:txBody>
          <a:bodyPr/>
          <a:lstStyle/>
          <a:p>
            <a:r>
              <a:rPr lang="en-IN" dirty="0" err="1"/>
              <a:t>Springboot</a:t>
            </a:r>
            <a:r>
              <a:rPr lang="en-IN" dirty="0"/>
              <a:t> 2.x Features</a:t>
            </a:r>
          </a:p>
        </p:txBody>
      </p:sp>
    </p:spTree>
    <p:extLst>
      <p:ext uri="{BB962C8B-B14F-4D97-AF65-F5344CB8AC3E}">
        <p14:creationId xmlns:p14="http://schemas.microsoft.com/office/powerpoint/2010/main" val="1970325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Servlet Containers</a:t>
            </a:r>
            <a:br>
              <a:rPr lang="en-IN"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631599782"/>
              </p:ext>
            </p:extLst>
          </p:nvPr>
        </p:nvGraphicFramePr>
        <p:xfrm>
          <a:off x="457200" y="1676400"/>
          <a:ext cx="8228012" cy="4191000"/>
        </p:xfrm>
        <a:graphic>
          <a:graphicData uri="http://schemas.openxmlformats.org/drawingml/2006/table">
            <a:tbl>
              <a:tblPr/>
              <a:tblGrid>
                <a:gridCol w="4114006">
                  <a:extLst>
                    <a:ext uri="{9D8B030D-6E8A-4147-A177-3AD203B41FA5}">
                      <a16:colId xmlns:a16="http://schemas.microsoft.com/office/drawing/2014/main" val="20000"/>
                    </a:ext>
                  </a:extLst>
                </a:gridCol>
                <a:gridCol w="4114006">
                  <a:extLst>
                    <a:ext uri="{9D8B030D-6E8A-4147-A177-3AD203B41FA5}">
                      <a16:colId xmlns:a16="http://schemas.microsoft.com/office/drawing/2014/main" val="20001"/>
                    </a:ext>
                  </a:extLst>
                </a:gridCol>
              </a:tblGrid>
              <a:tr h="1047750">
                <a:tc>
                  <a:txBody>
                    <a:bodyPr/>
                    <a:lstStyle/>
                    <a:p>
                      <a:pPr algn="l"/>
                      <a:r>
                        <a:rPr lang="en-IN" sz="2400" b="1" dirty="0">
                          <a:effectLst/>
                        </a:rPr>
                        <a:t>Name</a:t>
                      </a:r>
                    </a:p>
                  </a:txBody>
                  <a:tcPr marL="89256" marR="89256" marT="41195" marB="41195">
                    <a:lnL>
                      <a:noFill/>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2400" b="1">
                          <a:effectLst/>
                        </a:rPr>
                        <a:t>Servlet Version</a:t>
                      </a:r>
                    </a:p>
                  </a:txBody>
                  <a:tcPr marL="89256" marR="89256" marT="41195" marB="41195">
                    <a:lnL w="7620" cap="flat" cmpd="sng" algn="ctr">
                      <a:solidFill>
                        <a:schemeClr val="bg1"/>
                      </a:solidFill>
                      <a:prstDash val="solid"/>
                      <a:round/>
                      <a:headEnd type="none" w="med" len="med"/>
                      <a:tailEnd type="none" w="med" len="med"/>
                    </a:lnL>
                    <a:lnR>
                      <a:noFill/>
                    </a:lnR>
                    <a:lnT>
                      <a:noFill/>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47750">
                <a:tc>
                  <a:txBody>
                    <a:bodyPr/>
                    <a:lstStyle/>
                    <a:p>
                      <a:pPr algn="l"/>
                      <a:r>
                        <a:rPr lang="en-IN" sz="2400">
                          <a:effectLst/>
                        </a:rPr>
                        <a:t>Tomcat 8.5</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2400">
                          <a:effectLst/>
                        </a:rPr>
                        <a:t>3.1</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47750">
                <a:tc>
                  <a:txBody>
                    <a:bodyPr/>
                    <a:lstStyle/>
                    <a:p>
                      <a:pPr algn="l"/>
                      <a:r>
                        <a:rPr lang="en-IN" sz="2400">
                          <a:effectLst/>
                        </a:rPr>
                        <a:t>Jetty 9.4</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2400">
                          <a:effectLst/>
                        </a:rPr>
                        <a:t>3.1</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1047750">
                <a:tc>
                  <a:txBody>
                    <a:bodyPr/>
                    <a:lstStyle/>
                    <a:p>
                      <a:pPr algn="l"/>
                      <a:r>
                        <a:rPr lang="en-IN" sz="2400">
                          <a:effectLst/>
                        </a:rPr>
                        <a:t>Undertow 1.4</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2400" dirty="0">
                          <a:effectLst/>
                        </a:rPr>
                        <a:t>3.1</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98765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to use Spring Boot</a:t>
            </a:r>
          </a:p>
        </p:txBody>
      </p:sp>
      <p:pic>
        <p:nvPicPr>
          <p:cNvPr id="8194"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980" y="1219200"/>
            <a:ext cx="4600575"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818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gradlew</a:t>
            </a:r>
            <a:r>
              <a:rPr lang="en-IN" dirty="0"/>
              <a:t> build --refresh-dependencies</a:t>
            </a:r>
          </a:p>
        </p:txBody>
      </p:sp>
      <p:sp>
        <p:nvSpPr>
          <p:cNvPr id="3" name="Title 2"/>
          <p:cNvSpPr>
            <a:spLocks noGrp="1"/>
          </p:cNvSpPr>
          <p:nvPr>
            <p:ph type="title"/>
          </p:nvPr>
        </p:nvSpPr>
        <p:spPr/>
        <p:txBody>
          <a:bodyPr/>
          <a:lstStyle/>
          <a:p>
            <a:r>
              <a:rPr lang="en-IN" dirty="0" err="1"/>
              <a:t>gradle</a:t>
            </a:r>
            <a:endParaRPr lang="en-IN" dirty="0"/>
          </a:p>
        </p:txBody>
      </p:sp>
    </p:spTree>
    <p:extLst>
      <p:ext uri="{BB962C8B-B14F-4D97-AF65-F5344CB8AC3E}">
        <p14:creationId xmlns:p14="http://schemas.microsoft.com/office/powerpoint/2010/main" val="3938564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application-</a:t>
            </a:r>
            <a:r>
              <a:rPr lang="en-IN" dirty="0" err="1"/>
              <a:t>dev.properties</a:t>
            </a:r>
            <a:endParaRPr lang="en-IN" dirty="0"/>
          </a:p>
          <a:p>
            <a:r>
              <a:rPr lang="en-IN" dirty="0"/>
              <a:t>application-</a:t>
            </a:r>
            <a:r>
              <a:rPr lang="en-IN" dirty="0" err="1"/>
              <a:t>qa.properties</a:t>
            </a:r>
            <a:endParaRPr lang="en-IN" dirty="0"/>
          </a:p>
          <a:p>
            <a:r>
              <a:rPr lang="en-IN" dirty="0"/>
              <a:t>application-</a:t>
            </a:r>
            <a:r>
              <a:rPr lang="en-IN" dirty="0" err="1"/>
              <a:t>stage.properties</a:t>
            </a:r>
            <a:endParaRPr lang="en-IN" dirty="0"/>
          </a:p>
          <a:p>
            <a:r>
              <a:rPr lang="en-IN" dirty="0"/>
              <a:t>application-</a:t>
            </a:r>
            <a:r>
              <a:rPr lang="en-IN" dirty="0" err="1"/>
              <a:t>prod.properties</a:t>
            </a:r>
            <a:endParaRPr lang="en-IN" dirty="0"/>
          </a:p>
          <a:p>
            <a:r>
              <a:rPr lang="en-US" dirty="0"/>
              <a:t>At the time of launching the Java application</a:t>
            </a:r>
          </a:p>
          <a:p>
            <a:r>
              <a:rPr lang="en-US" dirty="0"/>
              <a:t>-</a:t>
            </a:r>
            <a:r>
              <a:rPr lang="en-US" dirty="0" err="1"/>
              <a:t>Dspring.profiles.active</a:t>
            </a:r>
            <a:r>
              <a:rPr lang="en-US" dirty="0"/>
              <a:t>=</a:t>
            </a:r>
            <a:r>
              <a:rPr lang="en-US" dirty="0" err="1"/>
              <a:t>qa</a:t>
            </a:r>
            <a:r>
              <a:rPr lang="en-US" dirty="0"/>
              <a:t> - in the VM properties, OR</a:t>
            </a:r>
          </a:p>
          <a:p>
            <a:r>
              <a:rPr lang="en-US" dirty="0"/>
              <a:t>Do the following in the </a:t>
            </a:r>
            <a:r>
              <a:rPr lang="en-US" dirty="0" err="1"/>
              <a:t>application.properties</a:t>
            </a:r>
            <a:r>
              <a:rPr lang="en-US" dirty="0"/>
              <a:t> file</a:t>
            </a:r>
          </a:p>
          <a:p>
            <a:r>
              <a:rPr lang="en-US" dirty="0" err="1"/>
              <a:t>spring.application.profiles</a:t>
            </a:r>
            <a:r>
              <a:rPr lang="en-US" dirty="0"/>
              <a:t>=</a:t>
            </a:r>
            <a:r>
              <a:rPr lang="en-US" dirty="0" err="1"/>
              <a:t>qa</a:t>
            </a:r>
            <a:r>
              <a:rPr lang="en-US" dirty="0"/>
              <a:t>.</a:t>
            </a:r>
            <a:endParaRPr lang="en-IN" dirty="0"/>
          </a:p>
        </p:txBody>
      </p:sp>
      <p:sp>
        <p:nvSpPr>
          <p:cNvPr id="3" name="Title 2"/>
          <p:cNvSpPr>
            <a:spLocks noGrp="1"/>
          </p:cNvSpPr>
          <p:nvPr>
            <p:ph type="title"/>
          </p:nvPr>
        </p:nvSpPr>
        <p:spPr/>
        <p:txBody>
          <a:bodyPr/>
          <a:lstStyle/>
          <a:p>
            <a:r>
              <a:rPr lang="en-IN" dirty="0"/>
              <a:t>Profile</a:t>
            </a:r>
          </a:p>
        </p:txBody>
      </p:sp>
    </p:spTree>
    <p:extLst>
      <p:ext uri="{BB962C8B-B14F-4D97-AF65-F5344CB8AC3E}">
        <p14:creationId xmlns:p14="http://schemas.microsoft.com/office/powerpoint/2010/main" val="2894341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b="1" dirty="0">
                <a:solidFill>
                  <a:srgbClr val="FF0000"/>
                </a:solidFill>
              </a:rPr>
              <a:t>Oracle</a:t>
            </a:r>
            <a:r>
              <a:rPr lang="en-US" b="1" dirty="0">
                <a:solidFill>
                  <a:srgbClr val="FF0000"/>
                </a:solidFill>
              </a:rPr>
              <a:t>Configuration will only be loaded if the class </a:t>
            </a:r>
            <a:r>
              <a:rPr lang="en-US" b="1" dirty="0" err="1">
                <a:solidFill>
                  <a:srgbClr val="FF0000"/>
                </a:solidFill>
              </a:rPr>
              <a:t>DataSource</a:t>
            </a:r>
            <a:r>
              <a:rPr lang="en-US" b="1" dirty="0">
                <a:solidFill>
                  <a:srgbClr val="FF0000"/>
                </a:solidFill>
              </a:rPr>
              <a:t> is present, in which case we can assume the application will use a database:</a:t>
            </a:r>
            <a:endParaRPr lang="en-IN" b="1" dirty="0">
              <a:solidFill>
                <a:srgbClr val="FF0000"/>
              </a:solidFill>
            </a:endParaRPr>
          </a:p>
          <a:p>
            <a:r>
              <a:rPr lang="en-IN" dirty="0"/>
              <a:t>@Configuration</a:t>
            </a:r>
          </a:p>
          <a:p>
            <a:r>
              <a:rPr lang="en-IN" dirty="0"/>
              <a:t>@</a:t>
            </a:r>
            <a:r>
              <a:rPr lang="en-IN" dirty="0" err="1"/>
              <a:t>ConditionalOnClass</a:t>
            </a:r>
            <a:r>
              <a:rPr lang="en-IN" dirty="0"/>
              <a:t>(</a:t>
            </a:r>
            <a:r>
              <a:rPr lang="en-IN" dirty="0" err="1"/>
              <a:t>DataSource.class</a:t>
            </a:r>
            <a:r>
              <a:rPr lang="en-IN" dirty="0"/>
              <a:t>)</a:t>
            </a:r>
          </a:p>
          <a:p>
            <a:r>
              <a:rPr lang="en-IN" dirty="0"/>
              <a:t>class </a:t>
            </a:r>
            <a:r>
              <a:rPr lang="en-IN" dirty="0" err="1"/>
              <a:t>OracleAutoconfiguration</a:t>
            </a:r>
            <a:r>
              <a:rPr lang="en-IN" dirty="0"/>
              <a:t> {</a:t>
            </a:r>
          </a:p>
          <a:p>
            <a:r>
              <a:rPr lang="en-IN" dirty="0"/>
              <a:t>    //...</a:t>
            </a:r>
          </a:p>
          <a:p>
            <a:r>
              <a:rPr lang="en-IN" dirty="0"/>
              <a:t>} </a:t>
            </a:r>
          </a:p>
          <a:p>
            <a:endParaRPr lang="en-IN" dirty="0"/>
          </a:p>
          <a:p>
            <a:r>
              <a:rPr lang="en-US" b="1" dirty="0">
                <a:solidFill>
                  <a:srgbClr val="FF0000"/>
                </a:solidFill>
              </a:rPr>
              <a:t>This bean to be created if a bean called </a:t>
            </a:r>
            <a:r>
              <a:rPr lang="en-US" b="1" i="1" dirty="0" err="1">
                <a:solidFill>
                  <a:srgbClr val="FF0000"/>
                </a:solidFill>
              </a:rPr>
              <a:t>dataSource</a:t>
            </a:r>
            <a:r>
              <a:rPr lang="en-US" b="1" dirty="0">
                <a:solidFill>
                  <a:srgbClr val="FF0000"/>
                </a:solidFill>
              </a:rPr>
              <a:t> is present and if a bean called </a:t>
            </a:r>
            <a:r>
              <a:rPr lang="en-US" b="1" i="1" dirty="0" err="1">
                <a:solidFill>
                  <a:srgbClr val="FF0000"/>
                </a:solidFill>
              </a:rPr>
              <a:t>entityManagerFactory</a:t>
            </a:r>
            <a:r>
              <a:rPr lang="en-US" b="1" dirty="0">
                <a:solidFill>
                  <a:srgbClr val="FF0000"/>
                </a:solidFill>
              </a:rPr>
              <a:t> is not already defined:</a:t>
            </a:r>
            <a:endParaRPr lang="en-IN" b="1" dirty="0">
              <a:solidFill>
                <a:srgbClr val="FF0000"/>
              </a:solidFill>
            </a:endParaRPr>
          </a:p>
          <a:p>
            <a:r>
              <a:rPr lang="en-IN" dirty="0"/>
              <a:t>@Bean</a:t>
            </a:r>
          </a:p>
          <a:p>
            <a:r>
              <a:rPr lang="en-IN" dirty="0"/>
              <a:t>@</a:t>
            </a:r>
            <a:r>
              <a:rPr lang="en-IN" dirty="0" err="1"/>
              <a:t>ConditionalOnBean</a:t>
            </a:r>
            <a:r>
              <a:rPr lang="en-IN" dirty="0"/>
              <a:t>(name = "</a:t>
            </a:r>
            <a:r>
              <a:rPr lang="en-IN" dirty="0" err="1"/>
              <a:t>dataSource</a:t>
            </a:r>
            <a:r>
              <a:rPr lang="en-IN" dirty="0"/>
              <a:t>")</a:t>
            </a:r>
          </a:p>
          <a:p>
            <a:r>
              <a:rPr lang="en-IN" dirty="0" err="1"/>
              <a:t>LocalContainerEntityManagerFactoryBean</a:t>
            </a:r>
            <a:r>
              <a:rPr lang="en-IN" dirty="0"/>
              <a:t> </a:t>
            </a:r>
            <a:r>
              <a:rPr lang="en-IN" dirty="0" err="1"/>
              <a:t>entityManagerFactory</a:t>
            </a:r>
            <a:r>
              <a:rPr lang="en-IN" dirty="0"/>
              <a:t>() {</a:t>
            </a:r>
          </a:p>
          <a:p>
            <a:r>
              <a:rPr lang="en-IN" dirty="0"/>
              <a:t>    // ...</a:t>
            </a:r>
          </a:p>
          <a:p>
            <a:r>
              <a:rPr lang="en-IN" dirty="0"/>
              <a:t>}</a:t>
            </a:r>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1643225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IO platform</a:t>
            </a:r>
          </a:p>
        </p:txBody>
      </p:sp>
      <p:pic>
        <p:nvPicPr>
          <p:cNvPr id="5122" name="Picture 2">
            <a:extLst>
              <a:ext uri="{FF2B5EF4-FFF2-40B4-BE49-F238E27FC236}">
                <a16:creationId xmlns:a16="http://schemas.microsoft.com/office/drawing/2014/main" id="{335A7124-AA4E-42EA-AF11-5FA847FFE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370" y="1524000"/>
            <a:ext cx="84582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759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i="1" dirty="0" err="1">
                <a:solidFill>
                  <a:srgbClr val="FF0000"/>
                </a:solidFill>
              </a:rPr>
              <a:t>transactionManager</a:t>
            </a:r>
            <a:r>
              <a:rPr lang="en-US" dirty="0">
                <a:solidFill>
                  <a:srgbClr val="FF0000"/>
                </a:solidFill>
              </a:rPr>
              <a:t> bean that will only be loaded if a bean of type </a:t>
            </a:r>
            <a:r>
              <a:rPr lang="en-US" i="1" dirty="0" err="1">
                <a:solidFill>
                  <a:srgbClr val="FF0000"/>
                </a:solidFill>
              </a:rPr>
              <a:t>JpaTransactionManager</a:t>
            </a:r>
            <a:r>
              <a:rPr lang="en-US" dirty="0">
                <a:solidFill>
                  <a:srgbClr val="FF0000"/>
                </a:solidFill>
              </a:rPr>
              <a:t> is not already defined:</a:t>
            </a:r>
          </a:p>
          <a:p>
            <a:r>
              <a:rPr lang="en-US" dirty="0"/>
              <a:t>@Bean</a:t>
            </a:r>
          </a:p>
          <a:p>
            <a:r>
              <a:rPr lang="en-US" dirty="0"/>
              <a:t>@</a:t>
            </a:r>
            <a:r>
              <a:rPr lang="en-US" dirty="0" err="1"/>
              <a:t>ConditionalOnMissingBean</a:t>
            </a:r>
            <a:r>
              <a:rPr lang="en-US" dirty="0"/>
              <a:t>(type = "</a:t>
            </a:r>
            <a:r>
              <a:rPr lang="en-US" dirty="0" err="1"/>
              <a:t>JpaTransactionManager</a:t>
            </a:r>
            <a:r>
              <a:rPr lang="en-US" dirty="0"/>
              <a:t>")</a:t>
            </a:r>
          </a:p>
          <a:p>
            <a:r>
              <a:rPr lang="en-US" dirty="0" err="1"/>
              <a:t>JpaTransactionManager</a:t>
            </a:r>
            <a:r>
              <a:rPr lang="en-US" dirty="0"/>
              <a:t> </a:t>
            </a:r>
            <a:r>
              <a:rPr lang="en-US" dirty="0" err="1"/>
              <a:t>transactionManager</a:t>
            </a:r>
            <a:r>
              <a:rPr lang="en-US" dirty="0"/>
              <a:t>(</a:t>
            </a:r>
            <a:r>
              <a:rPr lang="en-US" dirty="0" err="1"/>
              <a:t>EntityManagerFactory</a:t>
            </a:r>
            <a:r>
              <a:rPr lang="en-US" dirty="0"/>
              <a:t> </a:t>
            </a:r>
            <a:r>
              <a:rPr lang="en-US" dirty="0" err="1"/>
              <a:t>entityManagerFactory</a:t>
            </a:r>
            <a:r>
              <a:rPr lang="en-US" dirty="0"/>
              <a:t>) {</a:t>
            </a:r>
          </a:p>
          <a:p>
            <a:r>
              <a:rPr lang="en-US" dirty="0"/>
              <a:t>    </a:t>
            </a:r>
            <a:r>
              <a:rPr lang="en-US" dirty="0" err="1"/>
              <a:t>JpaTransactionManager</a:t>
            </a:r>
            <a:r>
              <a:rPr lang="en-US" dirty="0"/>
              <a:t> </a:t>
            </a:r>
            <a:r>
              <a:rPr lang="en-US" dirty="0" err="1"/>
              <a:t>transactionManager</a:t>
            </a:r>
            <a:r>
              <a:rPr lang="en-US" dirty="0"/>
              <a:t> = new </a:t>
            </a:r>
            <a:r>
              <a:rPr lang="en-US" dirty="0" err="1"/>
              <a:t>JpaTransactionManager</a:t>
            </a:r>
            <a:r>
              <a:rPr lang="en-US" dirty="0"/>
              <a:t>();</a:t>
            </a:r>
          </a:p>
          <a:p>
            <a:r>
              <a:rPr lang="en-US" dirty="0"/>
              <a:t>    </a:t>
            </a:r>
            <a:r>
              <a:rPr lang="en-US" dirty="0" err="1"/>
              <a:t>transactionManager.setEntityManagerFactory</a:t>
            </a:r>
            <a:r>
              <a:rPr lang="en-US" dirty="0"/>
              <a:t>(</a:t>
            </a:r>
            <a:r>
              <a:rPr lang="en-US" dirty="0" err="1"/>
              <a:t>entityManagerFactory</a:t>
            </a:r>
            <a:r>
              <a:rPr lang="en-US" dirty="0"/>
              <a:t>);</a:t>
            </a:r>
          </a:p>
          <a:p>
            <a:r>
              <a:rPr lang="en-US" dirty="0"/>
              <a:t>    return </a:t>
            </a:r>
            <a:r>
              <a:rPr lang="en-US" dirty="0" err="1"/>
              <a:t>transactionManager</a:t>
            </a:r>
            <a:r>
              <a:rPr lang="en-US" dirty="0"/>
              <a:t>;</a:t>
            </a:r>
          </a:p>
          <a:p>
            <a:r>
              <a:rPr lang="en-US" dirty="0"/>
              <a:t>}</a:t>
            </a:r>
            <a:endParaRPr lang="en-IN" dirty="0"/>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1529756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@Bean</a:t>
            </a:r>
          </a:p>
          <a:p>
            <a:r>
              <a:rPr lang="en-US" dirty="0"/>
              <a:t>@</a:t>
            </a:r>
            <a:r>
              <a:rPr lang="en-US" dirty="0" err="1"/>
              <a:t>ConditionalOnProperty</a:t>
            </a:r>
            <a:r>
              <a:rPr lang="en-US" dirty="0"/>
              <a:t>(</a:t>
            </a:r>
          </a:p>
          <a:p>
            <a:r>
              <a:rPr lang="en-US" dirty="0"/>
              <a:t>    name = "</a:t>
            </a:r>
            <a:r>
              <a:rPr lang="en-US" dirty="0" err="1"/>
              <a:t>usemysql</a:t>
            </a:r>
            <a:r>
              <a:rPr lang="en-US" dirty="0"/>
              <a:t>", </a:t>
            </a:r>
          </a:p>
          <a:p>
            <a:r>
              <a:rPr lang="en-US" dirty="0"/>
              <a:t>    </a:t>
            </a:r>
            <a:r>
              <a:rPr lang="en-US" dirty="0" err="1"/>
              <a:t>havingValue</a:t>
            </a:r>
            <a:r>
              <a:rPr lang="en-US" dirty="0"/>
              <a:t> = "local"</a:t>
            </a:r>
          </a:p>
          <a:p>
            <a:r>
              <a:rPr lang="en-US" dirty="0"/>
              <a:t>)</a:t>
            </a:r>
          </a:p>
          <a:p>
            <a:r>
              <a:rPr lang="en-US" dirty="0" err="1"/>
              <a:t>DataSource</a:t>
            </a:r>
            <a:r>
              <a:rPr lang="en-US" dirty="0"/>
              <a:t> </a:t>
            </a:r>
            <a:r>
              <a:rPr lang="en-US" dirty="0" err="1"/>
              <a:t>dataSource</a:t>
            </a:r>
            <a:r>
              <a:rPr lang="en-US" dirty="0"/>
              <a:t>() {</a:t>
            </a:r>
          </a:p>
          <a:p>
            <a:r>
              <a:rPr lang="en-US" dirty="0"/>
              <a:t>    // ...</a:t>
            </a:r>
          </a:p>
          <a:p>
            <a:r>
              <a:rPr lang="en-US" dirty="0"/>
              <a:t>}</a:t>
            </a:r>
            <a:endParaRPr lang="en-IN" dirty="0"/>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808551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t>
            </a:r>
            <a:r>
              <a:rPr lang="en-US" dirty="0" err="1"/>
              <a:t>ConditionalOnResource</a:t>
            </a:r>
            <a:r>
              <a:rPr lang="en-US" dirty="0"/>
              <a:t>(resources = "</a:t>
            </a:r>
            <a:r>
              <a:rPr lang="en-US" dirty="0" err="1"/>
              <a:t>classpath:mysql.properties</a:t>
            </a:r>
            <a:r>
              <a:rPr lang="en-US" dirty="0"/>
              <a:t>")</a:t>
            </a:r>
          </a:p>
          <a:p>
            <a:r>
              <a:rPr lang="en-US" dirty="0"/>
              <a:t>Properties </a:t>
            </a:r>
            <a:r>
              <a:rPr lang="en-US" dirty="0" err="1"/>
              <a:t>additionalProperties</a:t>
            </a:r>
            <a:r>
              <a:rPr lang="en-US" dirty="0"/>
              <a:t>() {</a:t>
            </a:r>
          </a:p>
          <a:p>
            <a:r>
              <a:rPr lang="en-US" dirty="0"/>
              <a:t>    // ...</a:t>
            </a:r>
          </a:p>
          <a:p>
            <a:r>
              <a:rPr lang="en-US" dirty="0"/>
              <a:t>}</a:t>
            </a:r>
          </a:p>
          <a:p>
            <a:r>
              <a:rPr lang="en-IN" dirty="0"/>
              <a:t>@Bean</a:t>
            </a:r>
          </a:p>
          <a:p>
            <a:r>
              <a:rPr lang="en-IN" dirty="0"/>
              <a:t>@</a:t>
            </a:r>
            <a:r>
              <a:rPr lang="en-IN" dirty="0" err="1"/>
              <a:t>ConditionalOnExpression</a:t>
            </a:r>
            <a:r>
              <a:rPr lang="en-IN" dirty="0"/>
              <a:t>("${</a:t>
            </a:r>
            <a:r>
              <a:rPr lang="en-IN" dirty="0" err="1"/>
              <a:t>usemysql</a:t>
            </a:r>
            <a:r>
              <a:rPr lang="en-IN" dirty="0"/>
              <a:t>} &amp;&amp; ${</a:t>
            </a:r>
            <a:r>
              <a:rPr lang="en-IN" dirty="0" err="1"/>
              <a:t>mysqlserver</a:t>
            </a:r>
            <a:r>
              <a:rPr lang="en-IN" dirty="0"/>
              <a:t> == 'local'}")</a:t>
            </a:r>
          </a:p>
          <a:p>
            <a:r>
              <a:rPr lang="en-IN" dirty="0" err="1"/>
              <a:t>DataSource</a:t>
            </a:r>
            <a:r>
              <a:rPr lang="en-IN" dirty="0"/>
              <a:t> </a:t>
            </a:r>
            <a:r>
              <a:rPr lang="en-IN" dirty="0" err="1"/>
              <a:t>dataSource</a:t>
            </a:r>
            <a:r>
              <a:rPr lang="en-IN" dirty="0"/>
              <a:t>() {</a:t>
            </a:r>
          </a:p>
          <a:p>
            <a:r>
              <a:rPr lang="en-IN" dirty="0"/>
              <a:t>    // ...</a:t>
            </a:r>
          </a:p>
          <a:p>
            <a:r>
              <a:rPr lang="en-IN" dirty="0"/>
              <a:t>}</a:t>
            </a:r>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1071508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@Conditional(</a:t>
            </a:r>
            <a:r>
              <a:rPr lang="en-US" dirty="0" err="1"/>
              <a:t>HibernateCondition.class</a:t>
            </a:r>
            <a:r>
              <a:rPr lang="en-US" dirty="0"/>
              <a:t>)</a:t>
            </a:r>
          </a:p>
          <a:p>
            <a:r>
              <a:rPr lang="en-US" dirty="0"/>
              <a:t>Properties </a:t>
            </a:r>
            <a:r>
              <a:rPr lang="en-US" dirty="0" err="1"/>
              <a:t>additionalProperties</a:t>
            </a:r>
            <a:r>
              <a:rPr lang="en-US" dirty="0"/>
              <a:t>() {</a:t>
            </a:r>
          </a:p>
          <a:p>
            <a:r>
              <a:rPr lang="en-US" dirty="0"/>
              <a:t>    //...</a:t>
            </a:r>
          </a:p>
          <a:p>
            <a:r>
              <a:rPr lang="en-US" dirty="0"/>
              <a:t>}</a:t>
            </a:r>
            <a:endParaRPr lang="en-IN" dirty="0"/>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1691993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0" indent="0">
              <a:buNone/>
            </a:pPr>
            <a:r>
              <a:rPr lang="en-US" b="1" dirty="0" err="1"/>
              <a:t>Vmware</a:t>
            </a:r>
            <a:r>
              <a:rPr lang="en-US" b="1" dirty="0"/>
              <a:t> and EMC spin out</a:t>
            </a:r>
          </a:p>
          <a:p>
            <a:pPr marL="225425" lvl="1" indent="0">
              <a:buNone/>
            </a:pPr>
            <a:r>
              <a:rPr lang="en-IN" dirty="0"/>
              <a:t>• </a:t>
            </a:r>
            <a:r>
              <a:rPr lang="en-IN" dirty="0" err="1"/>
              <a:t>vFabric</a:t>
            </a:r>
            <a:r>
              <a:rPr lang="en-IN" dirty="0"/>
              <a:t> from </a:t>
            </a:r>
            <a:r>
              <a:rPr lang="en-IN" dirty="0" err="1"/>
              <a:t>vmware</a:t>
            </a:r>
            <a:endParaRPr lang="en-IN" dirty="0"/>
          </a:p>
          <a:p>
            <a:pPr marL="225425" lvl="1" indent="0">
              <a:buNone/>
            </a:pPr>
            <a:r>
              <a:rPr lang="en-US" dirty="0"/>
              <a:t>• </a:t>
            </a:r>
            <a:r>
              <a:rPr lang="en-US" dirty="0" err="1"/>
              <a:t>Greenplum</a:t>
            </a:r>
            <a:r>
              <a:rPr lang="en-US" dirty="0"/>
              <a:t> MPP DB and Hadoop from EMC</a:t>
            </a:r>
          </a:p>
          <a:p>
            <a:pPr marL="225425" lvl="1" indent="0">
              <a:buNone/>
            </a:pPr>
            <a:r>
              <a:rPr lang="en-IN" dirty="0"/>
              <a:t>• Agile development acquisitions Pivotal Labs and </a:t>
            </a:r>
            <a:r>
              <a:rPr lang="en-IN" dirty="0" err="1"/>
              <a:t>Xtreme</a:t>
            </a:r>
            <a:r>
              <a:rPr lang="en-IN" dirty="0"/>
              <a:t> Labs</a:t>
            </a:r>
          </a:p>
          <a:p>
            <a:pPr marL="0" indent="0">
              <a:buNone/>
            </a:pPr>
            <a:r>
              <a:rPr lang="en-IN" b="1" dirty="0"/>
              <a:t>Paul Maritz CEO</a:t>
            </a:r>
          </a:p>
          <a:p>
            <a:pPr marL="225425" lvl="1" indent="0">
              <a:buNone/>
            </a:pPr>
            <a:r>
              <a:rPr lang="en-IN" dirty="0"/>
              <a:t>• Former CEO </a:t>
            </a:r>
            <a:r>
              <a:rPr lang="en-IN" dirty="0" err="1"/>
              <a:t>vmware</a:t>
            </a:r>
            <a:r>
              <a:rPr lang="en-IN" dirty="0"/>
              <a:t>.</a:t>
            </a:r>
          </a:p>
          <a:p>
            <a:pPr marL="0" indent="0">
              <a:buNone/>
            </a:pPr>
            <a:r>
              <a:rPr lang="en-US" b="1" dirty="0"/>
              <a:t>Custodian of various OSS projects including Spring</a:t>
            </a:r>
          </a:p>
          <a:p>
            <a:pPr marL="225425" lvl="1" indent="0">
              <a:buNone/>
            </a:pPr>
            <a:r>
              <a:rPr lang="en-IN" dirty="0"/>
              <a:t>• and </a:t>
            </a:r>
            <a:r>
              <a:rPr lang="en-IN" dirty="0" err="1"/>
              <a:t>RabbitMQ</a:t>
            </a:r>
            <a:r>
              <a:rPr lang="en-IN" dirty="0"/>
              <a:t>, </a:t>
            </a:r>
            <a:r>
              <a:rPr lang="en-IN" dirty="0" err="1"/>
              <a:t>Redis</a:t>
            </a:r>
            <a:r>
              <a:rPr lang="en-IN" dirty="0"/>
              <a:t>, </a:t>
            </a:r>
            <a:r>
              <a:rPr lang="en-IN" dirty="0" err="1"/>
              <a:t>CloudFondry</a:t>
            </a:r>
            <a:r>
              <a:rPr lang="en-IN" dirty="0"/>
              <a:t>, Groovy/Grails, …</a:t>
            </a:r>
          </a:p>
          <a:p>
            <a:pPr marL="0" indent="0">
              <a:buNone/>
            </a:pPr>
            <a:r>
              <a:rPr lang="en-US" b="1" dirty="0"/>
              <a:t>Commercial interests in Big/Fast Data, PaaS, Enterprise tooling</a:t>
            </a:r>
          </a:p>
          <a:p>
            <a:pPr marL="0" indent="0">
              <a:buNone/>
            </a:pPr>
            <a:r>
              <a:rPr lang="en-US" dirty="0"/>
              <a:t>• </a:t>
            </a:r>
            <a:r>
              <a:rPr lang="en-US" sz="2400" dirty="0">
                <a:solidFill>
                  <a:srgbClr val="000000"/>
                </a:solidFill>
              </a:rPr>
              <a:t>Spring is an enabling technology</a:t>
            </a:r>
            <a:endParaRPr lang="en-IN" sz="2400" dirty="0">
              <a:solidFill>
                <a:srgbClr val="000000"/>
              </a:solidFill>
            </a:endParaRPr>
          </a:p>
        </p:txBody>
      </p:sp>
      <p:sp>
        <p:nvSpPr>
          <p:cNvPr id="3" name="Title 2"/>
          <p:cNvSpPr>
            <a:spLocks noGrp="1"/>
          </p:cNvSpPr>
          <p:nvPr>
            <p:ph type="title"/>
          </p:nvPr>
        </p:nvSpPr>
        <p:spPr/>
        <p:txBody>
          <a:bodyPr/>
          <a:lstStyle/>
          <a:p>
            <a:r>
              <a:rPr lang="en-IN" dirty="0"/>
              <a:t>What is Pivotal</a:t>
            </a:r>
          </a:p>
        </p:txBody>
      </p:sp>
    </p:spTree>
    <p:extLst>
      <p:ext uri="{BB962C8B-B14F-4D97-AF65-F5344CB8AC3E}">
        <p14:creationId xmlns:p14="http://schemas.microsoft.com/office/powerpoint/2010/main" val="6163306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Spring Boot CLI (Command Line Interface) is a command line tool that you can use to quickly prototype with Spring. </a:t>
            </a:r>
          </a:p>
          <a:p>
            <a:r>
              <a:rPr lang="en-US" dirty="0"/>
              <a:t>It lets you run Groovy scripts, which means that you have a familiar Java-like syntax without so much boilerplate code.</a:t>
            </a:r>
          </a:p>
          <a:p>
            <a:r>
              <a:rPr lang="en-US" dirty="0"/>
              <a:t>You do not need to use the CLI to work with Spring Boot, but it is definitely the quickest way to get a Spring application off the ground.</a:t>
            </a:r>
          </a:p>
          <a:p>
            <a:endParaRPr lang="en-IN" dirty="0"/>
          </a:p>
        </p:txBody>
      </p:sp>
      <p:sp>
        <p:nvSpPr>
          <p:cNvPr id="3" name="Title 2"/>
          <p:cNvSpPr>
            <a:spLocks noGrp="1"/>
          </p:cNvSpPr>
          <p:nvPr>
            <p:ph type="title"/>
          </p:nvPr>
        </p:nvSpPr>
        <p:spPr/>
        <p:txBody>
          <a:bodyPr/>
          <a:lstStyle/>
          <a:p>
            <a:r>
              <a:rPr lang="en-US" dirty="0"/>
              <a:t> Installing the Spring Boot CLI</a:t>
            </a:r>
            <a:br>
              <a:rPr lang="en-US" dirty="0"/>
            </a:br>
            <a:endParaRPr lang="en-IN" dirty="0"/>
          </a:p>
        </p:txBody>
      </p:sp>
    </p:spTree>
    <p:extLst>
      <p:ext uri="{BB962C8B-B14F-4D97-AF65-F5344CB8AC3E}">
        <p14:creationId xmlns:p14="http://schemas.microsoft.com/office/powerpoint/2010/main" val="37516072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You can download the Spring CLI distribution from the Spring software repository:</a:t>
            </a:r>
          </a:p>
          <a:p>
            <a:r>
              <a:rPr lang="en-US" dirty="0">
                <a:hlinkClick r:id="rId2"/>
              </a:rPr>
              <a:t>spring-boot-cli-2.0.4.RELEASE-bin.zip</a:t>
            </a:r>
            <a:endParaRPr lang="en-US" dirty="0"/>
          </a:p>
          <a:p>
            <a:r>
              <a:rPr lang="en-US" dirty="0">
                <a:hlinkClick r:id="rId3"/>
              </a:rPr>
              <a:t>spring-boot-cli-2.0.4.RELEASE-bin.tar.gz</a:t>
            </a:r>
            <a:endParaRPr lang="en-US" dirty="0"/>
          </a:p>
          <a:p>
            <a:endParaRPr lang="en-IN" dirty="0"/>
          </a:p>
        </p:txBody>
      </p:sp>
      <p:sp>
        <p:nvSpPr>
          <p:cNvPr id="3" name="Title 2"/>
          <p:cNvSpPr>
            <a:spLocks noGrp="1"/>
          </p:cNvSpPr>
          <p:nvPr>
            <p:ph type="title"/>
          </p:nvPr>
        </p:nvSpPr>
        <p:spPr/>
        <p:txBody>
          <a:bodyPr/>
          <a:lstStyle/>
          <a:p>
            <a:r>
              <a:rPr lang="en-IN" dirty="0"/>
              <a:t>Manual Installation</a:t>
            </a:r>
            <a:br>
              <a:rPr lang="en-IN" dirty="0"/>
            </a:br>
            <a:endParaRPr lang="en-IN" dirty="0"/>
          </a:p>
        </p:txBody>
      </p:sp>
    </p:spTree>
    <p:extLst>
      <p:ext uri="{BB962C8B-B14F-4D97-AF65-F5344CB8AC3E}">
        <p14:creationId xmlns:p14="http://schemas.microsoft.com/office/powerpoint/2010/main" val="37983496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87055" y="1381125"/>
            <a:ext cx="8381999" cy="1666875"/>
          </a:xfrm>
        </p:spPr>
        <p:txBody>
          <a:bodyPr/>
          <a:lstStyle/>
          <a:p>
            <a:endParaRPr lang="en-IN" dirty="0"/>
          </a:p>
          <a:p>
            <a:r>
              <a:rPr lang="en-IN" dirty="0"/>
              <a:t>set PATH=D:\spring-boot-cli- 1.2.3.RELEASE\bin;%PATH%</a:t>
            </a:r>
          </a:p>
          <a:p>
            <a:endParaRPr lang="en-IN" dirty="0"/>
          </a:p>
          <a:p>
            <a:endParaRPr lang="en-IN" dirty="0"/>
          </a:p>
        </p:txBody>
      </p:sp>
      <p:sp>
        <p:nvSpPr>
          <p:cNvPr id="3" name="Title 2"/>
          <p:cNvSpPr>
            <a:spLocks noGrp="1"/>
          </p:cNvSpPr>
          <p:nvPr>
            <p:ph type="title"/>
          </p:nvPr>
        </p:nvSpPr>
        <p:spPr/>
        <p:txBody>
          <a:bodyPr/>
          <a:lstStyle/>
          <a:p>
            <a:r>
              <a:rPr lang="en-IN" dirty="0"/>
              <a:t>Manual Installation</a:t>
            </a:r>
            <a:br>
              <a:rPr lang="en-IN" dirty="0"/>
            </a:br>
            <a:endParaRPr lang="en-IN" dirty="0"/>
          </a:p>
        </p:txBody>
      </p:sp>
      <p:sp>
        <p:nvSpPr>
          <p:cNvPr id="4" name="Rectangle 3"/>
          <p:cNvSpPr/>
          <p:nvPr/>
        </p:nvSpPr>
        <p:spPr>
          <a:xfrm>
            <a:off x="762000" y="3105835"/>
            <a:ext cx="4572000" cy="923330"/>
          </a:xfrm>
          <a:prstGeom prst="rect">
            <a:avLst/>
          </a:prstGeom>
        </p:spPr>
        <p:txBody>
          <a:bodyPr>
            <a:spAutoFit/>
          </a:bodyPr>
          <a:lstStyle/>
          <a:p>
            <a:endParaRPr lang="en-IN" dirty="0"/>
          </a:p>
          <a:p>
            <a:r>
              <a:rPr lang="en-IN" dirty="0"/>
              <a:t>spring –version </a:t>
            </a:r>
          </a:p>
          <a:p>
            <a:r>
              <a:rPr lang="en-IN" dirty="0"/>
              <a:t>Spring --help</a:t>
            </a:r>
          </a:p>
        </p:txBody>
      </p:sp>
      <p:sp>
        <p:nvSpPr>
          <p:cNvPr id="5" name="Rectangle 4"/>
          <p:cNvSpPr/>
          <p:nvPr/>
        </p:nvSpPr>
        <p:spPr>
          <a:xfrm>
            <a:off x="4297054" y="3021167"/>
            <a:ext cx="4572000" cy="2862322"/>
          </a:xfrm>
          <a:prstGeom prst="rect">
            <a:avLst/>
          </a:prstGeom>
        </p:spPr>
        <p:txBody>
          <a:bodyPr>
            <a:spAutoFit/>
          </a:bodyPr>
          <a:lstStyle/>
          <a:p>
            <a:endParaRPr lang="en-IN" dirty="0"/>
          </a:p>
          <a:p>
            <a:r>
              <a:rPr lang="en-IN" dirty="0"/>
              <a:t>@</a:t>
            </a:r>
            <a:r>
              <a:rPr lang="en-IN" dirty="0" err="1"/>
              <a:t>RestController</a:t>
            </a:r>
            <a:endParaRPr lang="en-IN" dirty="0"/>
          </a:p>
          <a:p>
            <a:r>
              <a:rPr lang="en-IN" dirty="0"/>
              <a:t>class HelloWorld {</a:t>
            </a:r>
          </a:p>
          <a:p>
            <a:r>
              <a:rPr lang="en-IN" dirty="0"/>
              <a:t>  @</a:t>
            </a:r>
            <a:r>
              <a:rPr lang="en-IN" dirty="0" err="1"/>
              <a:t>RequestMapping</a:t>
            </a:r>
            <a:r>
              <a:rPr lang="en-IN" dirty="0"/>
              <a:t>("/")</a:t>
            </a:r>
          </a:p>
          <a:p>
            <a:r>
              <a:rPr lang="en-IN" dirty="0"/>
              <a:t>  String hello() {</a:t>
            </a:r>
          </a:p>
          <a:p>
            <a:r>
              <a:rPr lang="en-IN" dirty="0"/>
              <a:t>    "Hello </a:t>
            </a:r>
            <a:r>
              <a:rPr lang="en-IN" dirty="0" err="1"/>
              <a:t>JournalDev</a:t>
            </a:r>
            <a:r>
              <a:rPr lang="en-IN" dirty="0"/>
              <a:t> World."</a:t>
            </a:r>
          </a:p>
          <a:p>
            <a:r>
              <a:rPr lang="en-IN" dirty="0"/>
              <a:t>  }</a:t>
            </a:r>
          </a:p>
          <a:p>
            <a:r>
              <a:rPr lang="en-IN" dirty="0"/>
              <a:t>}</a:t>
            </a:r>
          </a:p>
          <a:p>
            <a:r>
              <a:rPr lang="en-US" dirty="0"/>
              <a:t>Name this file as </a:t>
            </a:r>
            <a:r>
              <a:rPr lang="en-US" dirty="0" err="1"/>
              <a:t>HelloWorld.groovy</a:t>
            </a:r>
            <a:r>
              <a:rPr lang="en-US" dirty="0"/>
              <a:t>. Here “.groovy” extension is mandatory.</a:t>
            </a:r>
            <a:endParaRPr lang="en-IN" dirty="0"/>
          </a:p>
        </p:txBody>
      </p:sp>
    </p:spTree>
    <p:extLst>
      <p:ext uri="{BB962C8B-B14F-4D97-AF65-F5344CB8AC3E}">
        <p14:creationId xmlns:p14="http://schemas.microsoft.com/office/powerpoint/2010/main" val="19885739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Manual Installation</a:t>
            </a:r>
            <a:br>
              <a:rPr lang="en-IN" dirty="0"/>
            </a:br>
            <a:endParaRPr lang="en-IN" dirty="0"/>
          </a:p>
        </p:txBody>
      </p:sp>
      <p:pic>
        <p:nvPicPr>
          <p:cNvPr id="7" name="Picture 6"/>
          <p:cNvPicPr>
            <a:picLocks noChangeAspect="1"/>
          </p:cNvPicPr>
          <p:nvPr/>
        </p:nvPicPr>
        <p:blipFill rotWithShape="1">
          <a:blip r:embed="rId2"/>
          <a:srcRect l="4167" t="8889" r="20833" b="17037"/>
          <a:stretch/>
        </p:blipFill>
        <p:spPr>
          <a:xfrm>
            <a:off x="654605" y="1600200"/>
            <a:ext cx="7818120" cy="4343400"/>
          </a:xfrm>
          <a:prstGeom prst="rect">
            <a:avLst/>
          </a:prstGeom>
        </p:spPr>
      </p:pic>
    </p:spTree>
    <p:extLst>
      <p:ext uri="{BB962C8B-B14F-4D97-AF65-F5344CB8AC3E}">
        <p14:creationId xmlns:p14="http://schemas.microsoft.com/office/powerpoint/2010/main" val="1340331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Manual Installation</a:t>
            </a:r>
            <a:br>
              <a:rPr lang="en-IN" dirty="0"/>
            </a:br>
            <a:endParaRPr lang="en-IN" dirty="0"/>
          </a:p>
        </p:txBody>
      </p:sp>
      <p:pic>
        <p:nvPicPr>
          <p:cNvPr id="2" name="Picture 1"/>
          <p:cNvPicPr>
            <a:picLocks noChangeAspect="1"/>
          </p:cNvPicPr>
          <p:nvPr/>
        </p:nvPicPr>
        <p:blipFill rotWithShape="1">
          <a:blip r:embed="rId2"/>
          <a:srcRect l="3333" t="12963" r="20833" b="15926"/>
          <a:stretch/>
        </p:blipFill>
        <p:spPr>
          <a:xfrm>
            <a:off x="304800" y="1524000"/>
            <a:ext cx="8523288" cy="4495800"/>
          </a:xfrm>
          <a:prstGeom prst="rect">
            <a:avLst/>
          </a:prstGeom>
        </p:spPr>
      </p:pic>
    </p:spTree>
    <p:extLst>
      <p:ext uri="{BB962C8B-B14F-4D97-AF65-F5344CB8AC3E}">
        <p14:creationId xmlns:p14="http://schemas.microsoft.com/office/powerpoint/2010/main" val="3125521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SpringBoot</a:t>
            </a:r>
            <a:r>
              <a:rPr lang="en-IN" b="0" dirty="0"/>
              <a:t> = a Sub-Project of </a:t>
            </a:r>
            <a:r>
              <a:rPr lang="en-IN" b="0" dirty="0" err="1"/>
              <a:t>SpringFramework</a:t>
            </a:r>
            <a:endParaRPr lang="en-IN" dirty="0"/>
          </a:p>
        </p:txBody>
      </p:sp>
      <p:pic>
        <p:nvPicPr>
          <p:cNvPr id="2050"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514600"/>
            <a:ext cx="8839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03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Packaging For Production</a:t>
            </a:r>
          </a:p>
        </p:txBody>
      </p:sp>
      <p:sp>
        <p:nvSpPr>
          <p:cNvPr id="4" name="Rectangle 3"/>
          <p:cNvSpPr/>
          <p:nvPr/>
        </p:nvSpPr>
        <p:spPr>
          <a:xfrm>
            <a:off x="304800" y="1413064"/>
            <a:ext cx="8839200" cy="3416320"/>
          </a:xfrm>
          <a:prstGeom prst="rect">
            <a:avLst/>
          </a:prstGeom>
        </p:spPr>
        <p:txBody>
          <a:bodyPr wrap="square">
            <a:spAutoFit/>
          </a:bodyPr>
          <a:lstStyle/>
          <a:p>
            <a:r>
              <a:rPr lang="en-IN" sz="2400" b="1" dirty="0">
                <a:solidFill>
                  <a:srgbClr val="434343"/>
                </a:solidFill>
                <a:latin typeface="Arial-BoldMT"/>
              </a:rPr>
              <a:t>Maven plugin (using spring-boot-starter-parent):</a:t>
            </a:r>
          </a:p>
          <a:p>
            <a:r>
              <a:rPr lang="en-IN" sz="2400" dirty="0">
                <a:solidFill>
                  <a:srgbClr val="458C3A"/>
                </a:solidFill>
                <a:latin typeface="Wingdings-Regular"/>
              </a:rPr>
              <a:t>! </a:t>
            </a:r>
            <a:r>
              <a:rPr lang="en-IN" sz="2400" b="1" dirty="0" err="1">
                <a:solidFill>
                  <a:srgbClr val="434343"/>
                </a:solidFill>
                <a:latin typeface="Arial-BoldMT"/>
              </a:rPr>
              <a:t>Gradle</a:t>
            </a:r>
            <a:r>
              <a:rPr lang="en-IN" sz="2400" b="1" dirty="0">
                <a:solidFill>
                  <a:srgbClr val="434343"/>
                </a:solidFill>
                <a:latin typeface="Arial-BoldMT"/>
              </a:rPr>
              <a:t> plugin:</a:t>
            </a:r>
          </a:p>
          <a:p>
            <a:r>
              <a:rPr lang="en-IN" sz="2400" b="1" dirty="0">
                <a:solidFill>
                  <a:srgbClr val="008F00"/>
                </a:solidFill>
                <a:latin typeface="Courier-Bold"/>
              </a:rPr>
              <a:t>&lt;plugin&gt;</a:t>
            </a:r>
          </a:p>
          <a:p>
            <a:r>
              <a:rPr lang="en-IN" sz="2400" b="1" dirty="0">
                <a:solidFill>
                  <a:srgbClr val="008F00"/>
                </a:solidFill>
                <a:latin typeface="Courier-Bold"/>
              </a:rPr>
              <a:t>&lt;</a:t>
            </a:r>
            <a:r>
              <a:rPr lang="en-IN" sz="2400" b="1" dirty="0" err="1">
                <a:solidFill>
                  <a:srgbClr val="008F00"/>
                </a:solidFill>
                <a:latin typeface="Courier-Bold"/>
              </a:rPr>
              <a:t>groupId</a:t>
            </a:r>
            <a:r>
              <a:rPr lang="en-IN" sz="2400" b="1" dirty="0">
                <a:solidFill>
                  <a:srgbClr val="008F00"/>
                </a:solidFill>
                <a:latin typeface="Courier-Bold"/>
              </a:rPr>
              <a:t>&gt;</a:t>
            </a:r>
            <a:r>
              <a:rPr lang="en-IN" sz="2400" dirty="0" err="1">
                <a:solidFill>
                  <a:srgbClr val="000000"/>
                </a:solidFill>
                <a:latin typeface="Courier"/>
              </a:rPr>
              <a:t>org.springframework.boot</a:t>
            </a:r>
            <a:r>
              <a:rPr lang="en-IN" sz="2400" b="1" dirty="0">
                <a:solidFill>
                  <a:srgbClr val="008F00"/>
                </a:solidFill>
                <a:latin typeface="Courier-Bold"/>
              </a:rPr>
              <a:t>&lt;/</a:t>
            </a:r>
            <a:r>
              <a:rPr lang="en-IN" sz="2400" b="1" dirty="0" err="1">
                <a:solidFill>
                  <a:srgbClr val="008F00"/>
                </a:solidFill>
                <a:latin typeface="Courier-Bold"/>
              </a:rPr>
              <a:t>groupId</a:t>
            </a:r>
            <a:r>
              <a:rPr lang="en-IN" sz="2400" b="1" dirty="0">
                <a:solidFill>
                  <a:srgbClr val="008F00"/>
                </a:solidFill>
                <a:latin typeface="Courier-Bold"/>
              </a:rPr>
              <a:t>&gt;</a:t>
            </a:r>
          </a:p>
          <a:p>
            <a:r>
              <a:rPr lang="en-IN" sz="2400" b="1" dirty="0">
                <a:solidFill>
                  <a:srgbClr val="008F00"/>
                </a:solidFill>
                <a:latin typeface="Courier-Bold"/>
              </a:rPr>
              <a:t>&lt;</a:t>
            </a:r>
            <a:r>
              <a:rPr lang="en-IN" sz="2400" b="1" dirty="0" err="1">
                <a:solidFill>
                  <a:srgbClr val="008F00"/>
                </a:solidFill>
                <a:latin typeface="Courier-Bold"/>
              </a:rPr>
              <a:t>artifactId</a:t>
            </a:r>
            <a:r>
              <a:rPr lang="en-IN" sz="2400" b="1" dirty="0">
                <a:solidFill>
                  <a:srgbClr val="008F00"/>
                </a:solidFill>
                <a:latin typeface="Courier-Bold"/>
              </a:rPr>
              <a:t>&gt;</a:t>
            </a:r>
            <a:r>
              <a:rPr lang="en-IN" sz="2400" dirty="0">
                <a:solidFill>
                  <a:srgbClr val="000000"/>
                </a:solidFill>
                <a:latin typeface="Courier"/>
              </a:rPr>
              <a:t>spring-boot-maven-plugin</a:t>
            </a:r>
            <a:r>
              <a:rPr lang="en-IN" sz="2400" b="1" dirty="0">
                <a:solidFill>
                  <a:srgbClr val="008F00"/>
                </a:solidFill>
                <a:latin typeface="Courier-Bold"/>
              </a:rPr>
              <a:t>&lt;/</a:t>
            </a:r>
            <a:r>
              <a:rPr lang="en-IN" sz="2400" b="1" dirty="0" err="1">
                <a:solidFill>
                  <a:srgbClr val="008F00"/>
                </a:solidFill>
                <a:latin typeface="Courier-Bold"/>
              </a:rPr>
              <a:t>artifactId</a:t>
            </a:r>
            <a:r>
              <a:rPr lang="en-IN" sz="2400" b="1" dirty="0">
                <a:solidFill>
                  <a:srgbClr val="008F00"/>
                </a:solidFill>
                <a:latin typeface="Courier-Bold"/>
              </a:rPr>
              <a:t>&gt;</a:t>
            </a:r>
          </a:p>
          <a:p>
            <a:r>
              <a:rPr lang="en-IN" sz="2400" b="1" dirty="0">
                <a:solidFill>
                  <a:srgbClr val="008F00"/>
                </a:solidFill>
                <a:latin typeface="Courier-Bold"/>
              </a:rPr>
              <a:t>&lt;/plugin&gt;</a:t>
            </a:r>
          </a:p>
          <a:p>
            <a:r>
              <a:rPr lang="en-IN" sz="2400" dirty="0">
                <a:solidFill>
                  <a:srgbClr val="434343"/>
                </a:solidFill>
                <a:latin typeface="CourierNewPSMT"/>
              </a:rPr>
              <a:t>$ </a:t>
            </a:r>
            <a:r>
              <a:rPr lang="en-IN" sz="2400" dirty="0" err="1">
                <a:solidFill>
                  <a:srgbClr val="434343"/>
                </a:solidFill>
                <a:latin typeface="CourierNewPSMT"/>
              </a:rPr>
              <a:t>mvn</a:t>
            </a:r>
            <a:r>
              <a:rPr lang="en-IN" sz="2400" dirty="0">
                <a:solidFill>
                  <a:srgbClr val="434343"/>
                </a:solidFill>
                <a:latin typeface="CourierNewPSMT"/>
              </a:rPr>
              <a:t> package</a:t>
            </a:r>
          </a:p>
          <a:p>
            <a:r>
              <a:rPr lang="en-IN" sz="2400" dirty="0">
                <a:solidFill>
                  <a:srgbClr val="000000"/>
                </a:solidFill>
                <a:latin typeface="Courier"/>
              </a:rPr>
              <a:t>apply </a:t>
            </a:r>
            <a:r>
              <a:rPr lang="en-IN" sz="2400" dirty="0">
                <a:solidFill>
                  <a:srgbClr val="B0AE00"/>
                </a:solidFill>
                <a:latin typeface="Courier"/>
              </a:rPr>
              <a:t>plugin: </a:t>
            </a:r>
            <a:r>
              <a:rPr lang="en-IN" sz="2400" dirty="0">
                <a:solidFill>
                  <a:srgbClr val="C9352B"/>
                </a:solidFill>
                <a:latin typeface="Courier"/>
              </a:rPr>
              <a:t>'spring-boot'</a:t>
            </a:r>
          </a:p>
          <a:p>
            <a:r>
              <a:rPr lang="en-IN" sz="2400" dirty="0">
                <a:solidFill>
                  <a:srgbClr val="434343"/>
                </a:solidFill>
                <a:latin typeface="CourierNewPSMT"/>
              </a:rPr>
              <a:t>$ </a:t>
            </a:r>
            <a:r>
              <a:rPr lang="en-IN" sz="2400" dirty="0" err="1">
                <a:solidFill>
                  <a:srgbClr val="434343"/>
                </a:solidFill>
                <a:latin typeface="CourierNewPSMT"/>
              </a:rPr>
              <a:t>gradle</a:t>
            </a:r>
            <a:r>
              <a:rPr lang="en-IN" sz="2400" dirty="0">
                <a:solidFill>
                  <a:srgbClr val="434343"/>
                </a:solidFill>
                <a:latin typeface="CourierNewPSMT"/>
              </a:rPr>
              <a:t> build</a:t>
            </a:r>
            <a:endParaRPr lang="en-IN" sz="2400" dirty="0"/>
          </a:p>
        </p:txBody>
      </p:sp>
    </p:spTree>
    <p:extLst>
      <p:ext uri="{BB962C8B-B14F-4D97-AF65-F5344CB8AC3E}">
        <p14:creationId xmlns:p14="http://schemas.microsoft.com/office/powerpoint/2010/main" val="19106920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Packaging For Production</a:t>
            </a:r>
          </a:p>
          <a:p>
            <a:r>
              <a:rPr lang="en-IN" dirty="0"/>
              <a:t>$ java -jar yourapp.jar</a:t>
            </a:r>
            <a:endParaRPr lang="en-IN" b="1" dirty="0"/>
          </a:p>
          <a:p>
            <a:r>
              <a:rPr lang="en-IN" dirty="0"/>
              <a:t>! </a:t>
            </a:r>
            <a:r>
              <a:rPr lang="en-IN" b="1" dirty="0"/>
              <a:t>Easy to understand structure</a:t>
            </a:r>
          </a:p>
          <a:p>
            <a:r>
              <a:rPr lang="en-US" dirty="0"/>
              <a:t>! </a:t>
            </a:r>
            <a:r>
              <a:rPr lang="en-US" b="1" dirty="0"/>
              <a:t>No unpacking or start scripts required</a:t>
            </a:r>
          </a:p>
          <a:p>
            <a:r>
              <a:rPr lang="en-IN" dirty="0"/>
              <a:t>! </a:t>
            </a:r>
            <a:r>
              <a:rPr lang="en-IN" b="1" dirty="0"/>
              <a:t>Typical REST app ~10Mb</a:t>
            </a:r>
          </a:p>
          <a:p>
            <a:r>
              <a:rPr lang="en-US" dirty="0"/>
              <a:t>! </a:t>
            </a:r>
            <a:r>
              <a:rPr lang="en-US" b="1" dirty="0"/>
              <a:t>Cloud Foundry friendly (works &amp; fast to upload)</a:t>
            </a:r>
            <a:endParaRPr lang="en-IN" dirty="0"/>
          </a:p>
        </p:txBody>
      </p:sp>
      <p:sp>
        <p:nvSpPr>
          <p:cNvPr id="3" name="Title 2"/>
          <p:cNvSpPr>
            <a:spLocks noGrp="1"/>
          </p:cNvSpPr>
          <p:nvPr>
            <p:ph type="title"/>
          </p:nvPr>
        </p:nvSpPr>
        <p:spPr/>
        <p:txBody>
          <a:bodyPr/>
          <a:lstStyle/>
          <a:p>
            <a:r>
              <a:rPr lang="en-IN" dirty="0"/>
              <a:t>Packaging For Production</a:t>
            </a:r>
          </a:p>
        </p:txBody>
      </p:sp>
    </p:spTree>
    <p:extLst>
      <p:ext uri="{BB962C8B-B14F-4D97-AF65-F5344CB8AC3E}">
        <p14:creationId xmlns:p14="http://schemas.microsoft.com/office/powerpoint/2010/main" val="6349049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667" t="8519" r="10000" b="12963"/>
          <a:stretch/>
        </p:blipFill>
        <p:spPr>
          <a:xfrm>
            <a:off x="381000" y="533400"/>
            <a:ext cx="8488392" cy="5486400"/>
          </a:xfrm>
          <a:prstGeom prst="rect">
            <a:avLst/>
          </a:prstGeom>
        </p:spPr>
      </p:pic>
    </p:spTree>
    <p:extLst>
      <p:ext uri="{BB962C8B-B14F-4D97-AF65-F5344CB8AC3E}">
        <p14:creationId xmlns:p14="http://schemas.microsoft.com/office/powerpoint/2010/main" val="14302385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964" b="5185"/>
          <a:stretch/>
        </p:blipFill>
        <p:spPr>
          <a:xfrm>
            <a:off x="-7434" y="914400"/>
            <a:ext cx="9144000" cy="4724400"/>
          </a:xfrm>
          <a:prstGeom prst="rect">
            <a:avLst/>
          </a:prstGeom>
        </p:spPr>
      </p:pic>
    </p:spTree>
    <p:extLst>
      <p:ext uri="{BB962C8B-B14F-4D97-AF65-F5344CB8AC3E}">
        <p14:creationId xmlns:p14="http://schemas.microsoft.com/office/powerpoint/2010/main" val="351931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Boot provides support for logging and uses Commons Logging for all internal logging, but leaves the underlying log implementation open. </a:t>
            </a:r>
          </a:p>
          <a:p>
            <a:r>
              <a:rPr lang="en-US" dirty="0"/>
              <a:t>Default configurations are provided for </a:t>
            </a:r>
            <a:r>
              <a:rPr lang="en-US" b="1" dirty="0"/>
              <a:t>Java </a:t>
            </a:r>
            <a:r>
              <a:rPr lang="en-US" b="1" dirty="0" err="1"/>
              <a:t>Util</a:t>
            </a:r>
            <a:r>
              <a:rPr lang="en-US" b="1" dirty="0"/>
              <a:t> Logging, Log4J2 and </a:t>
            </a:r>
            <a:r>
              <a:rPr lang="en-US" b="1" dirty="0" err="1"/>
              <a:t>Logback</a:t>
            </a:r>
            <a:r>
              <a:rPr lang="en-US" dirty="0"/>
              <a:t>. </a:t>
            </a:r>
          </a:p>
          <a:p>
            <a:r>
              <a:rPr lang="en-US" dirty="0"/>
              <a:t>In each case loggers are pre-configured to use console output with optional file output also available.</a:t>
            </a:r>
            <a:endParaRPr lang="en-IN" dirty="0"/>
          </a:p>
        </p:txBody>
      </p:sp>
      <p:sp>
        <p:nvSpPr>
          <p:cNvPr id="3" name="Title 2"/>
          <p:cNvSpPr>
            <a:spLocks noGrp="1"/>
          </p:cNvSpPr>
          <p:nvPr>
            <p:ph type="title"/>
          </p:nvPr>
        </p:nvSpPr>
        <p:spPr/>
        <p:txBody>
          <a:bodyPr/>
          <a:lstStyle/>
          <a:p>
            <a:r>
              <a:rPr lang="en-US" b="0" dirty="0"/>
              <a:t>Logging Configuration in Spring Boot</a:t>
            </a:r>
            <a:br>
              <a:rPr lang="en-US" b="0" dirty="0"/>
            </a:br>
            <a:endParaRPr lang="en-IN" dirty="0"/>
          </a:p>
        </p:txBody>
      </p:sp>
    </p:spTree>
    <p:extLst>
      <p:ext uri="{BB962C8B-B14F-4D97-AF65-F5344CB8AC3E}">
        <p14:creationId xmlns:p14="http://schemas.microsoft.com/office/powerpoint/2010/main" val="2463609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Cloud Foundry is an open-source platform as a service (PaaS) that provides you with a choice of clouds, developer frameworks, and application services. </a:t>
            </a:r>
          </a:p>
          <a:p>
            <a:r>
              <a:rPr lang="en-US" dirty="0"/>
              <a:t>It is open source and it is governed by the Cloud Foundry Foundation. </a:t>
            </a:r>
          </a:p>
          <a:p>
            <a:r>
              <a:rPr lang="en-US" dirty="0"/>
              <a:t>The original Cloud Foundry was developed by VMware and currently it is managed by Pivotal, a joint venture company by GE, EMC and VMware.</a:t>
            </a:r>
            <a:endParaRPr lang="en-IN" dirty="0"/>
          </a:p>
        </p:txBody>
      </p:sp>
      <p:sp>
        <p:nvSpPr>
          <p:cNvPr id="3" name="Title 2"/>
          <p:cNvSpPr>
            <a:spLocks noGrp="1"/>
          </p:cNvSpPr>
          <p:nvPr>
            <p:ph type="title"/>
          </p:nvPr>
        </p:nvSpPr>
        <p:spPr>
          <a:xfrm>
            <a:off x="461035" y="170122"/>
            <a:ext cx="8378165" cy="896678"/>
          </a:xfrm>
        </p:spPr>
        <p:txBody>
          <a:bodyPr>
            <a:normAutofit fontScale="90000"/>
          </a:bodyPr>
          <a:lstStyle/>
          <a:p>
            <a:br>
              <a:rPr lang="en-US" dirty="0"/>
            </a:br>
            <a:br>
              <a:rPr lang="en-US" dirty="0"/>
            </a:br>
            <a:br>
              <a:rPr lang="en-US" dirty="0"/>
            </a:br>
            <a:br>
              <a:rPr lang="en-US" dirty="0"/>
            </a:br>
            <a:br>
              <a:rPr lang="en-US" dirty="0"/>
            </a:br>
            <a:r>
              <a:rPr lang="en-US" dirty="0"/>
              <a:t>How to Deploy Spring Boot Application to Cloud Foundry Platform</a:t>
            </a:r>
            <a:br>
              <a:rPr lang="en-US" dirty="0"/>
            </a:br>
            <a:endParaRPr lang="en-IN" dirty="0"/>
          </a:p>
        </p:txBody>
      </p:sp>
    </p:spTree>
    <p:extLst>
      <p:ext uri="{BB962C8B-B14F-4D97-AF65-F5344CB8AC3E}">
        <p14:creationId xmlns:p14="http://schemas.microsoft.com/office/powerpoint/2010/main" val="3330007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Pivotal Cloud Foundry</a:t>
            </a:r>
          </a:p>
          <a:p>
            <a:r>
              <a:rPr lang="en-IN" dirty="0"/>
              <a:t>IBM </a:t>
            </a:r>
            <a:r>
              <a:rPr lang="en-IN" dirty="0" err="1"/>
              <a:t>Bluemix</a:t>
            </a:r>
            <a:endParaRPr lang="en-IN" dirty="0"/>
          </a:p>
          <a:p>
            <a:r>
              <a:rPr lang="en-IN" dirty="0"/>
              <a:t>HPE </a:t>
            </a:r>
            <a:r>
              <a:rPr lang="en-IN" dirty="0" err="1"/>
              <a:t>Helion</a:t>
            </a:r>
            <a:r>
              <a:rPr lang="en-IN" dirty="0"/>
              <a:t> </a:t>
            </a:r>
            <a:r>
              <a:rPr lang="en-IN" dirty="0" err="1"/>
              <a:t>Stackato</a:t>
            </a:r>
            <a:r>
              <a:rPr lang="en-IN" dirty="0"/>
              <a:t> 4.0</a:t>
            </a:r>
          </a:p>
          <a:p>
            <a:r>
              <a:rPr lang="en-IN" dirty="0"/>
              <a:t>Atos Canopy</a:t>
            </a:r>
          </a:p>
          <a:p>
            <a:r>
              <a:rPr lang="en-IN" dirty="0"/>
              <a:t>CenturyLink App Fog</a:t>
            </a:r>
          </a:p>
          <a:p>
            <a:r>
              <a:rPr lang="en-IN" dirty="0"/>
              <a:t>GE </a:t>
            </a:r>
            <a:r>
              <a:rPr lang="en-IN" dirty="0" err="1"/>
              <a:t>Predix</a:t>
            </a:r>
            <a:endParaRPr lang="en-IN" dirty="0"/>
          </a:p>
          <a:p>
            <a:r>
              <a:rPr lang="en-IN" dirty="0"/>
              <a:t>Huawei </a:t>
            </a:r>
            <a:r>
              <a:rPr lang="en-IN" dirty="0" err="1"/>
              <a:t>FusionStage</a:t>
            </a:r>
            <a:endParaRPr lang="en-IN" dirty="0"/>
          </a:p>
          <a:p>
            <a:r>
              <a:rPr lang="en-IN" dirty="0"/>
              <a:t>SAP Cloud Platform</a:t>
            </a:r>
          </a:p>
          <a:p>
            <a:r>
              <a:rPr lang="en-IN" dirty="0"/>
              <a:t>Swisscom Application Cloud</a:t>
            </a:r>
          </a:p>
          <a:p>
            <a:endParaRPr lang="en-IN" dirty="0"/>
          </a:p>
        </p:txBody>
      </p:sp>
      <p:sp>
        <p:nvSpPr>
          <p:cNvPr id="3" name="Title 2"/>
          <p:cNvSpPr>
            <a:spLocks noGrp="1"/>
          </p:cNvSpPr>
          <p:nvPr>
            <p:ph type="title"/>
          </p:nvPr>
        </p:nvSpPr>
        <p:spPr/>
        <p:txBody>
          <a:bodyPr/>
          <a:lstStyle/>
          <a:p>
            <a:r>
              <a:rPr lang="en-IN" dirty="0"/>
              <a:t>Cloud </a:t>
            </a:r>
            <a:r>
              <a:rPr lang="en-IN" dirty="0" err="1"/>
              <a:t>Foundary</a:t>
            </a:r>
            <a:r>
              <a:rPr lang="en-IN" dirty="0"/>
              <a:t> Providers</a:t>
            </a:r>
          </a:p>
        </p:txBody>
      </p:sp>
    </p:spTree>
    <p:extLst>
      <p:ext uri="{BB962C8B-B14F-4D97-AF65-F5344CB8AC3E}">
        <p14:creationId xmlns:p14="http://schemas.microsoft.com/office/powerpoint/2010/main" val="31193800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the </a:t>
            </a:r>
            <a:r>
              <a:rPr lang="en-US" dirty="0">
                <a:hlinkClick r:id="rId2"/>
              </a:rPr>
              <a:t>CF Windows installer</a:t>
            </a:r>
            <a:r>
              <a:rPr lang="en-US" dirty="0"/>
              <a:t>. It will prompt for the download. Save the zip file distribution.</a:t>
            </a:r>
          </a:p>
          <a:p>
            <a:r>
              <a:rPr lang="en-US" dirty="0"/>
              <a:t>Unpack the zip file to a suitable place in your workstation.</a:t>
            </a:r>
          </a:p>
          <a:p>
            <a:r>
              <a:rPr lang="en-US" dirty="0"/>
              <a:t>After successfully </a:t>
            </a:r>
            <a:r>
              <a:rPr lang="en-US" b="1" dirty="0"/>
              <a:t>unzip</a:t>
            </a:r>
            <a:r>
              <a:rPr lang="en-US" dirty="0"/>
              <a:t> operation, double </a:t>
            </a:r>
            <a:r>
              <a:rPr lang="en-US" dirty="0" err="1"/>
              <a:t>cick</a:t>
            </a:r>
            <a:r>
              <a:rPr lang="en-US" dirty="0"/>
              <a:t> on the </a:t>
            </a:r>
            <a:r>
              <a:rPr lang="en-US" dirty="0" err="1"/>
              <a:t>cf</a:t>
            </a:r>
            <a:r>
              <a:rPr lang="en-US" dirty="0"/>
              <a:t> CLI executable.</a:t>
            </a:r>
          </a:p>
          <a:p>
            <a:r>
              <a:rPr lang="en-US" dirty="0"/>
              <a:t>When prompted, click </a:t>
            </a:r>
            <a:r>
              <a:rPr lang="en-US" b="1" dirty="0"/>
              <a:t>Install</a:t>
            </a:r>
            <a:r>
              <a:rPr lang="en-US" dirty="0"/>
              <a:t>, then Close. </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1583622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Verify the installation by opening a terminal window and type cf. If your installation was successful, the </a:t>
            </a:r>
            <a:r>
              <a:rPr lang="en-US" dirty="0" err="1"/>
              <a:t>cf</a:t>
            </a:r>
            <a:r>
              <a:rPr lang="en-US" dirty="0"/>
              <a:t> CLI help listing appears. </a:t>
            </a:r>
          </a:p>
          <a:p>
            <a:r>
              <a:rPr lang="en-US" dirty="0"/>
              <a:t>This indicates that you are ready to go with any cloud foundry platform from your local workstation.</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99933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0" t="15926" r="17500" b="11482"/>
          <a:stretch/>
        </p:blipFill>
        <p:spPr>
          <a:xfrm>
            <a:off x="152400" y="914400"/>
            <a:ext cx="8957388" cy="4876800"/>
          </a:xfrm>
          <a:prstGeom prst="rect">
            <a:avLst/>
          </a:prstGeom>
        </p:spPr>
      </p:pic>
    </p:spTree>
    <p:extLst>
      <p:ext uri="{BB962C8B-B14F-4D97-AF65-F5344CB8AC3E}">
        <p14:creationId xmlns:p14="http://schemas.microsoft.com/office/powerpoint/2010/main" val="226544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SpringBoot</a:t>
            </a:r>
            <a:r>
              <a:rPr lang="en-IN" b="0" dirty="0"/>
              <a:t> = a Sub-Project of </a:t>
            </a:r>
            <a:r>
              <a:rPr lang="en-IN" b="0" dirty="0" err="1"/>
              <a:t>SpringFramework</a:t>
            </a:r>
            <a:endParaRPr lang="en-IN" dirty="0"/>
          </a:p>
        </p:txBody>
      </p:sp>
      <p:pic>
        <p:nvPicPr>
          <p:cNvPr id="1026" name="Picture 2" descr="https://2.bp.blogspot.com/--fHdVFSbcas/W8nrR3F5MtI/AAAAAAAAEY8/k7jRmPa4gawfWZin_BD3EU1494ZHPpQ6wCLcBGAs/s1600/springbootappl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27" y="3048000"/>
            <a:ext cx="844319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921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5555" b="10000"/>
          <a:stretch/>
        </p:blipFill>
        <p:spPr>
          <a:xfrm>
            <a:off x="0" y="685800"/>
            <a:ext cx="9144000" cy="4953000"/>
          </a:xfrm>
          <a:prstGeom prst="rect">
            <a:avLst/>
          </a:prstGeom>
        </p:spPr>
      </p:pic>
    </p:spTree>
    <p:extLst>
      <p:ext uri="{BB962C8B-B14F-4D97-AF65-F5344CB8AC3E}">
        <p14:creationId xmlns:p14="http://schemas.microsoft.com/office/powerpoint/2010/main" val="2515390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0000"/>
          <a:stretch/>
        </p:blipFill>
        <p:spPr>
          <a:xfrm>
            <a:off x="-33454" y="914400"/>
            <a:ext cx="9144000" cy="4343400"/>
          </a:xfrm>
          <a:prstGeom prst="rect">
            <a:avLst/>
          </a:prstGeom>
        </p:spPr>
      </p:pic>
    </p:spTree>
    <p:extLst>
      <p:ext uri="{BB962C8B-B14F-4D97-AF65-F5344CB8AC3E}">
        <p14:creationId xmlns:p14="http://schemas.microsoft.com/office/powerpoint/2010/main" val="1565828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Login and logout from PWS Console using CLI</a:t>
            </a:r>
            <a:br>
              <a:rPr lang="en-US" dirty="0"/>
            </a:br>
            <a:endParaRPr lang="en-IN" dirty="0"/>
          </a:p>
        </p:txBody>
      </p:sp>
      <p:sp>
        <p:nvSpPr>
          <p:cNvPr id="4" name="Content Placeholder 3"/>
          <p:cNvSpPr>
            <a:spLocks noGrp="1"/>
          </p:cNvSpPr>
          <p:nvPr>
            <p:ph sz="quarter" idx="12"/>
          </p:nvPr>
        </p:nvSpPr>
        <p:spPr/>
        <p:txBody>
          <a:bodyPr/>
          <a:lstStyle/>
          <a:p>
            <a:r>
              <a:rPr lang="en-US" dirty="0"/>
              <a:t>Login to PWS – We will use </a:t>
            </a:r>
            <a:r>
              <a:rPr lang="en-US" dirty="0" err="1"/>
              <a:t>cf</a:t>
            </a:r>
            <a:r>
              <a:rPr lang="en-US" dirty="0"/>
              <a:t> login -a api.run.pivotal.io</a:t>
            </a:r>
          </a:p>
          <a:p>
            <a:r>
              <a:rPr lang="en-US" dirty="0"/>
              <a:t>Logout from PWS Console – We will use command </a:t>
            </a:r>
            <a:r>
              <a:rPr lang="en-US" dirty="0" err="1"/>
              <a:t>cf</a:t>
            </a:r>
            <a:r>
              <a:rPr lang="en-US" dirty="0"/>
              <a:t> logout to logout from the platform, once we have all the work done for that session.</a:t>
            </a:r>
            <a:endParaRPr lang="en-IN" dirty="0"/>
          </a:p>
        </p:txBody>
      </p:sp>
    </p:spTree>
    <p:extLst>
      <p:ext uri="{BB962C8B-B14F-4D97-AF65-F5344CB8AC3E}">
        <p14:creationId xmlns:p14="http://schemas.microsoft.com/office/powerpoint/2010/main" val="4281385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963" b="11481"/>
          <a:stretch/>
        </p:blipFill>
        <p:spPr>
          <a:xfrm>
            <a:off x="76200" y="1066800"/>
            <a:ext cx="9144000" cy="3886200"/>
          </a:xfrm>
          <a:prstGeom prst="rect">
            <a:avLst/>
          </a:prstGeom>
        </p:spPr>
      </p:pic>
    </p:spTree>
    <p:extLst>
      <p:ext uri="{BB962C8B-B14F-4D97-AF65-F5344CB8AC3E}">
        <p14:creationId xmlns:p14="http://schemas.microsoft.com/office/powerpoint/2010/main" val="29854347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10000"/>
          <a:stretch/>
        </p:blipFill>
        <p:spPr>
          <a:xfrm>
            <a:off x="0" y="914400"/>
            <a:ext cx="9144000" cy="4038600"/>
          </a:xfrm>
          <a:prstGeom prst="rect">
            <a:avLst/>
          </a:prstGeom>
        </p:spPr>
      </p:pic>
    </p:spTree>
    <p:extLst>
      <p:ext uri="{BB962C8B-B14F-4D97-AF65-F5344CB8AC3E}">
        <p14:creationId xmlns:p14="http://schemas.microsoft.com/office/powerpoint/2010/main" val="3258615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500" t="15926" r="17500" b="11482"/>
          <a:stretch/>
        </p:blipFill>
        <p:spPr>
          <a:xfrm>
            <a:off x="571719" y="1905000"/>
            <a:ext cx="8567968" cy="4664782"/>
          </a:xfrm>
          <a:prstGeom prst="rect">
            <a:avLst/>
          </a:prstGeom>
        </p:spPr>
      </p:pic>
    </p:spTree>
    <p:extLst>
      <p:ext uri="{BB962C8B-B14F-4D97-AF65-F5344CB8AC3E}">
        <p14:creationId xmlns:p14="http://schemas.microsoft.com/office/powerpoint/2010/main" val="164238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0223937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220304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7" t="10000" r="21667" b="14444"/>
          <a:stretch/>
        </p:blipFill>
        <p:spPr>
          <a:xfrm>
            <a:off x="609600" y="1524000"/>
            <a:ext cx="6781800" cy="3886200"/>
          </a:xfrm>
          <a:prstGeom prst="rect">
            <a:avLst/>
          </a:prstGeom>
        </p:spPr>
      </p:pic>
      <p:sp>
        <p:nvSpPr>
          <p:cNvPr id="3" name="TextBox 2"/>
          <p:cNvSpPr txBox="1"/>
          <p:nvPr/>
        </p:nvSpPr>
        <p:spPr>
          <a:xfrm>
            <a:off x="2743200" y="362634"/>
            <a:ext cx="1672253" cy="646331"/>
          </a:xfrm>
          <a:prstGeom prst="rect">
            <a:avLst/>
          </a:prstGeom>
          <a:noFill/>
        </p:spPr>
        <p:txBody>
          <a:bodyPr wrap="none" rtlCol="0">
            <a:spAutoFit/>
          </a:bodyPr>
          <a:lstStyle/>
          <a:p>
            <a:r>
              <a:rPr lang="en-IN" sz="3600" dirty="0" err="1"/>
              <a:t>Heroku</a:t>
            </a:r>
            <a:endParaRPr lang="en-IN" sz="3600" dirty="0"/>
          </a:p>
        </p:txBody>
      </p:sp>
    </p:spTree>
    <p:extLst>
      <p:ext uri="{BB962C8B-B14F-4D97-AF65-F5344CB8AC3E}">
        <p14:creationId xmlns:p14="http://schemas.microsoft.com/office/powerpoint/2010/main" val="7370164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333" t="7037" r="20834" b="17408"/>
          <a:stretch/>
        </p:blipFill>
        <p:spPr>
          <a:xfrm>
            <a:off x="0" y="838199"/>
            <a:ext cx="9008399" cy="5048663"/>
          </a:xfrm>
          <a:prstGeom prst="rect">
            <a:avLst/>
          </a:prstGeom>
        </p:spPr>
      </p:pic>
    </p:spTree>
    <p:extLst>
      <p:ext uri="{BB962C8B-B14F-4D97-AF65-F5344CB8AC3E}">
        <p14:creationId xmlns:p14="http://schemas.microsoft.com/office/powerpoint/2010/main" val="936771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6452</TotalTime>
  <Words>9373</Words>
  <Application>Microsoft Office PowerPoint</Application>
  <PresentationFormat>On-screen Show (4:3)</PresentationFormat>
  <Paragraphs>845</Paragraphs>
  <Slides>199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199</vt:i4>
      </vt:variant>
    </vt:vector>
  </HeadingPairs>
  <TitlesOfParts>
    <vt:vector size="207" baseType="lpstr">
      <vt:lpstr>Arial</vt:lpstr>
      <vt:lpstr>Arial-BoldMT</vt:lpstr>
      <vt:lpstr>Calibri</vt:lpstr>
      <vt:lpstr>Courier</vt:lpstr>
      <vt:lpstr>Courier-Bold</vt:lpstr>
      <vt:lpstr>CourierNewPSMT</vt:lpstr>
      <vt:lpstr>Wingdings-Regular</vt:lpstr>
      <vt:lpstr>Pencils_02_2012</vt:lpstr>
      <vt:lpstr>PowerPoint Presentation</vt:lpstr>
      <vt:lpstr>Spring Boot</vt:lpstr>
      <vt:lpstr>Spring Boot</vt:lpstr>
      <vt:lpstr>PowerPoint Presentation</vt:lpstr>
      <vt:lpstr>Spring Boot Architecture</vt:lpstr>
      <vt:lpstr>Spring boot Flow Architecture</vt:lpstr>
      <vt:lpstr>Spring IO platform</vt:lpstr>
      <vt:lpstr>SpringBoot = a Sub-Project of SpringFramework</vt:lpstr>
      <vt:lpstr>SpringBoot = a Sub-Project of SpringFramework</vt:lpstr>
      <vt:lpstr>SpringBoot = a Sub-Project of SpringFramework</vt:lpstr>
      <vt:lpstr>Spring boot features</vt:lpstr>
      <vt:lpstr>PowerPoint Presentation</vt:lpstr>
      <vt:lpstr>Spring Boot Modules</vt:lpstr>
      <vt:lpstr>Spring Components</vt:lpstr>
      <vt:lpstr>Spring Boot Starters </vt:lpstr>
      <vt:lpstr>Springboot Starter</vt:lpstr>
      <vt:lpstr>Springboot Starter</vt:lpstr>
      <vt:lpstr>PowerPoint Presentation</vt:lpstr>
      <vt:lpstr>Spring Boot Components </vt:lpstr>
      <vt:lpstr>Spring Boot Components </vt:lpstr>
      <vt:lpstr>Spring Boot Components </vt:lpstr>
      <vt:lpstr>SpringBoot  CLI</vt:lpstr>
      <vt:lpstr>SpringBoot  CLI</vt:lpstr>
      <vt:lpstr>SpringBoot  CLI</vt:lpstr>
      <vt:lpstr>PowerPoint Presentation</vt:lpstr>
      <vt:lpstr>PowerPoint Presentation</vt:lpstr>
      <vt:lpstr>PowerPoint Presentation</vt:lpstr>
      <vt:lpstr>PowerPoint Presentation</vt:lpstr>
      <vt:lpstr>PowerPoint Presentation</vt:lpstr>
      <vt:lpstr>PowerPoint Presentation</vt:lpstr>
      <vt:lpstr>SpringBoot CLI</vt:lpstr>
      <vt:lpstr>Using Embedded Shell </vt:lpstr>
      <vt:lpstr>Jetty server</vt:lpstr>
      <vt:lpstr>Jetty server</vt:lpstr>
      <vt:lpstr>Spring Boot 2.0 Configuration</vt:lpstr>
      <vt:lpstr>HTTPS Configuration</vt:lpstr>
      <vt:lpstr>HTTPS Configuration</vt:lpstr>
      <vt:lpstr>Logging</vt:lpstr>
      <vt:lpstr>Actuator</vt:lpstr>
      <vt:lpstr>The Actuator</vt:lpstr>
      <vt:lpstr>The Actuator</vt:lpstr>
      <vt:lpstr>The Actuator – spring –data-hal-browser http://localhost:6060/browser/index.html</vt:lpstr>
      <vt:lpstr>Actuator</vt:lpstr>
      <vt:lpstr>Actuator</vt:lpstr>
      <vt:lpstr>Actuator</vt:lpstr>
      <vt:lpstr>Actuator(Health indicator customization)</vt:lpstr>
      <vt:lpstr>Logging</vt:lpstr>
      <vt:lpstr>Spring Cache </vt:lpstr>
      <vt:lpstr>Supported cache providers in Spring </vt:lpstr>
      <vt:lpstr>Use Caching With Annotations </vt:lpstr>
      <vt:lpstr>Use Caching With Annotations </vt:lpstr>
      <vt:lpstr>Use Caching With Annotations </vt:lpstr>
      <vt:lpstr>Use Caching With Annotations </vt:lpstr>
      <vt:lpstr>Use Caching With Annotations </vt:lpstr>
      <vt:lpstr>Use Caching With Annotations </vt:lpstr>
      <vt:lpstr>Spring Boot Components </vt:lpstr>
      <vt:lpstr>Hateos</vt:lpstr>
      <vt:lpstr>Spring Boot Components </vt:lpstr>
      <vt:lpstr>Spring Boot Components </vt:lpstr>
      <vt:lpstr>Spring Boot Components </vt:lpstr>
      <vt:lpstr>Spring Boot Installation</vt:lpstr>
      <vt:lpstr>Springboot 2.x Features</vt:lpstr>
      <vt:lpstr>Springboot 2.x Features</vt:lpstr>
      <vt:lpstr>Springboot 2.x Features</vt:lpstr>
      <vt:lpstr>Servlet Containers </vt:lpstr>
      <vt:lpstr>How to use Spring Boot</vt:lpstr>
      <vt:lpstr>gradle</vt:lpstr>
      <vt:lpstr>Profile</vt:lpstr>
      <vt:lpstr>Annotations</vt:lpstr>
      <vt:lpstr>Annotations</vt:lpstr>
      <vt:lpstr>Annotations</vt:lpstr>
      <vt:lpstr>Annotations</vt:lpstr>
      <vt:lpstr>Annotations</vt:lpstr>
      <vt:lpstr>What is Pivotal</vt:lpstr>
      <vt:lpstr> Installing the Spring Boot CLI </vt:lpstr>
      <vt:lpstr>Manual Installation </vt:lpstr>
      <vt:lpstr>Manual Installation </vt:lpstr>
      <vt:lpstr>Manual Installation </vt:lpstr>
      <vt:lpstr>Manual Installation </vt:lpstr>
      <vt:lpstr>Packaging For Production</vt:lpstr>
      <vt:lpstr>Packaging For Production</vt:lpstr>
      <vt:lpstr>PowerPoint Presentation</vt:lpstr>
      <vt:lpstr>PowerPoint Presentation</vt:lpstr>
      <vt:lpstr>Logging Configuration in Spring Boot </vt:lpstr>
      <vt:lpstr>     How to Deploy Spring Boot Application to Cloud Foundry Platform </vt:lpstr>
      <vt:lpstr>Cloud Foundary Providers</vt:lpstr>
      <vt:lpstr>Cloud Foundry Installation for Windows </vt:lpstr>
      <vt:lpstr>Cloud Foundry Installation for Windows </vt:lpstr>
      <vt:lpstr>PowerPoint Presentation</vt:lpstr>
      <vt:lpstr>PowerPoint Presentation</vt:lpstr>
      <vt:lpstr>PowerPoint Presentation</vt:lpstr>
      <vt:lpstr>Login and logout from PWS Console using CLI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Heroku Deploy CLI plugin </vt:lpstr>
      <vt:lpstr>Logging Configuration in Spring Boot </vt:lpstr>
      <vt:lpstr>PowerPoint Presentation</vt:lpstr>
      <vt:lpstr>Currently Available AutoConfiguration Behaviour</vt:lpstr>
      <vt:lpstr>Spring Boot Security</vt:lpstr>
      <vt:lpstr>Spring Boot Security</vt:lpstr>
      <vt:lpstr>Spring Boot Security</vt:lpstr>
      <vt:lpstr>Spring Boot Security</vt:lpstr>
      <vt:lpstr>.   SECURING AN APPLICATION WITH SPRING BOOT AND SPRING SECURITY </vt:lpstr>
      <vt:lpstr>EnableGlobalMethodSecurity vs Enable Web Security </vt:lpstr>
      <vt:lpstr>.   SECURING AN APPLICATION WITH SPRING BOOT AND SPRING SECURITY </vt:lpstr>
      <vt:lpstr>.   SECURING AN APPLICATION WITH SPRING BOOT AND SPRING SECURITY </vt:lpstr>
      <vt:lpstr>Reactive java programming </vt:lpstr>
      <vt:lpstr>Blocking request processing</vt:lpstr>
      <vt:lpstr>Non-blocking request processing</vt:lpstr>
      <vt:lpstr>What is reactive programming? </vt:lpstr>
      <vt:lpstr>What is reactive programming? </vt:lpstr>
      <vt:lpstr>Reactive Streams API</vt:lpstr>
      <vt:lpstr>Reactive Streams API</vt:lpstr>
      <vt:lpstr>Reactive Streams API</vt:lpstr>
      <vt:lpstr>Reactive Streams API</vt:lpstr>
      <vt:lpstr>Reactive Streams API</vt:lpstr>
      <vt:lpstr>What is Spring WebFlux  </vt:lpstr>
      <vt:lpstr>Spring MVC vs WebFlux</vt:lpstr>
      <vt:lpstr>Traditional</vt:lpstr>
      <vt:lpstr>WebFlux</vt:lpstr>
      <vt:lpstr>WebFlux</vt:lpstr>
      <vt:lpstr>WebFlux</vt:lpstr>
      <vt:lpstr>WebFlux</vt:lpstr>
      <vt:lpstr>WebFlux</vt:lpstr>
      <vt:lpstr>Characteristics of a reactive system </vt:lpstr>
      <vt:lpstr>Characteristics of a reactive system </vt:lpstr>
      <vt:lpstr>Characteristics of a reactive system </vt:lpstr>
      <vt:lpstr>Characteristics of a reactive system </vt:lpstr>
      <vt:lpstr>The Reactive Streams API </vt:lpstr>
      <vt:lpstr>PowerPoint Presentation</vt:lpstr>
      <vt:lpstr>Spring MVC vs WebFlux</vt:lpstr>
      <vt:lpstr>PowerPoint Presentation</vt:lpstr>
      <vt:lpstr>PowerPoint Presentation</vt:lpstr>
      <vt:lpstr>PowerPoint Presentation</vt:lpstr>
      <vt:lpstr>PowerPoint Presentation</vt:lpstr>
      <vt:lpstr>Why Streams? </vt:lpstr>
      <vt:lpstr>What is the Akka Framework?</vt:lpstr>
      <vt:lpstr>What is the Akka Framework?</vt:lpstr>
      <vt:lpstr>What is the Akka Framework?</vt:lpstr>
      <vt:lpstr>What is the Akka Framework?</vt:lpstr>
      <vt:lpstr>What is an Actor in Akka? </vt:lpstr>
      <vt:lpstr>What is an Actor in Akka? </vt:lpstr>
      <vt:lpstr>The Actor System </vt:lpstr>
      <vt:lpstr>The Actor System </vt:lpstr>
      <vt:lpstr>The Actor System </vt:lpstr>
      <vt:lpstr>The Actor System </vt:lpstr>
      <vt:lpstr>The Actor System </vt:lpstr>
      <vt:lpstr>The Actor System </vt:lpstr>
      <vt:lpstr>Supervision</vt:lpstr>
      <vt:lpstr>Supervision</vt:lpstr>
      <vt:lpstr>What Restarting Means </vt:lpstr>
      <vt:lpstr>What Restarting Means </vt:lpstr>
      <vt:lpstr>The Actor System </vt:lpstr>
      <vt:lpstr>  Actor System </vt:lpstr>
      <vt:lpstr>Akka System </vt:lpstr>
      <vt:lpstr>PowerPoint Presentation</vt:lpstr>
      <vt:lpstr>PowerPoint Presentation</vt:lpstr>
      <vt:lpstr>Akka System </vt:lpstr>
      <vt:lpstr>Akka System </vt:lpstr>
      <vt:lpstr>Akka System </vt:lpstr>
      <vt:lpstr>Akka System </vt:lpstr>
      <vt:lpstr>Akka System </vt:lpstr>
      <vt:lpstr>Akka System </vt:lpstr>
      <vt:lpstr>Akka System </vt:lpstr>
      <vt:lpstr>Akka System </vt:lpstr>
      <vt:lpstr>Akka System </vt:lpstr>
      <vt:lpstr>Akka Streams</vt:lpstr>
      <vt:lpstr>Akka Streams basics </vt:lpstr>
      <vt:lpstr>Akka Streams basics </vt:lpstr>
      <vt:lpstr>Akka Streams basics </vt:lpstr>
      <vt:lpstr>What are Reactive Streams? </vt:lpstr>
      <vt:lpstr>What are Reactive Streams? </vt:lpstr>
      <vt:lpstr>What are Reactive Streams? </vt:lpstr>
      <vt:lpstr>BroadCasting In Akka Streams </vt:lpstr>
      <vt:lpstr>What shall users of Akka Streams expect?</vt:lpstr>
      <vt:lpstr>What shall users of Akka Streams expect?</vt:lpstr>
      <vt:lpstr>Use Case</vt:lpstr>
      <vt:lpstr>Use Case</vt:lpstr>
      <vt:lpstr>The architecture </vt:lpstr>
      <vt:lpstr>The architecture </vt:lpstr>
      <vt:lpstr>Pros and Cons Of Using Akka Streams </vt:lpstr>
      <vt:lpstr>Pros and Cons Of Using Akka Streams </vt:lpstr>
      <vt:lpstr>Kotlin</vt:lpstr>
      <vt:lpstr>Kotlin</vt:lpstr>
      <vt:lpstr>Kotlin</vt:lpstr>
      <vt:lpstr>Using Kotlin for Server-side Development</vt:lpstr>
      <vt:lpstr>Using Kotlin for Server-side Development</vt:lpstr>
      <vt:lpstr>Kotlin Data Type </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645</cp:revision>
  <dcterms:created xsi:type="dcterms:W3CDTF">2012-03-13T15:47:14Z</dcterms:created>
  <dcterms:modified xsi:type="dcterms:W3CDTF">2021-08-31T05:22:22Z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